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00" r:id="rId1"/>
  </p:sldMasterIdLst>
  <p:sldIdLst>
    <p:sldId id="256" r:id="rId2"/>
    <p:sldId id="272" r:id="rId3"/>
    <p:sldId id="257" r:id="rId4"/>
    <p:sldId id="258" r:id="rId5"/>
    <p:sldId id="259" r:id="rId6"/>
    <p:sldId id="260" r:id="rId7"/>
    <p:sldId id="270" r:id="rId8"/>
    <p:sldId id="261" r:id="rId9"/>
    <p:sldId id="269" r:id="rId10"/>
    <p:sldId id="262" r:id="rId11"/>
    <p:sldId id="273" r:id="rId12"/>
    <p:sldId id="274" r:id="rId13"/>
    <p:sldId id="275" r:id="rId14"/>
    <p:sldId id="276" r:id="rId15"/>
    <p:sldId id="277" r:id="rId16"/>
    <p:sldId id="271"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rinalini ir" initials="mi" lastIdx="0" clrIdx="0">
    <p:extLst>
      <p:ext uri="{19B8F6BF-5375-455C-9EA6-DF929625EA0E}">
        <p15:presenceInfo xmlns:p15="http://schemas.microsoft.com/office/powerpoint/2012/main" userId="e29842f5667fb7d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09" d="100"/>
          <a:sy n="109" d="100"/>
        </p:scale>
        <p:origin x="7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70452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12/10/20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84144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78614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12/10/20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21356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12/10/20</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8406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12/10/20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70302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12/10/20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13395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12/10/20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7109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12/10/20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5212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12/10/20</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90289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12/10/20</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56840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12/10/20</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27242635"/>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hf sldNum="0" hdr="0" ftr="0" dt="0"/>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2.wdp"/><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2.wdp"/><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2.wdp"/><Relationship Id="rId7"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7.sv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26.png"/><Relationship Id="rId5" Type="http://schemas.microsoft.com/office/2007/relationships/hdphoto" Target="../media/hdphoto2.wdp"/><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8035907-EB9C-4E11-8A9B-D25B0AD8D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Subtitle 2">
            <a:extLst>
              <a:ext uri="{FF2B5EF4-FFF2-40B4-BE49-F238E27FC236}">
                <a16:creationId xmlns:a16="http://schemas.microsoft.com/office/drawing/2014/main" id="{A025A1C1-3037-46F5-BDA6-3F5344E38B18}"/>
              </a:ext>
            </a:extLst>
          </p:cNvPr>
          <p:cNvSpPr>
            <a:spLocks noGrp="1"/>
          </p:cNvSpPr>
          <p:nvPr>
            <p:ph type="subTitle" idx="1"/>
          </p:nvPr>
        </p:nvSpPr>
        <p:spPr>
          <a:xfrm>
            <a:off x="7937524" y="2064730"/>
            <a:ext cx="2942706" cy="2728536"/>
          </a:xfrm>
        </p:spPr>
        <p:txBody>
          <a:bodyPr anchor="ctr">
            <a:normAutofit/>
          </a:bodyPr>
          <a:lstStyle/>
          <a:p>
            <a:r>
              <a:rPr lang="en-US" sz="2400" dirty="0">
                <a:solidFill>
                  <a:schemeClr val="tx2"/>
                </a:solidFill>
              </a:rPr>
              <a:t>Team Pixel(Team 8)</a:t>
            </a:r>
          </a:p>
          <a:p>
            <a:r>
              <a:rPr lang="en-US" sz="2400" dirty="0" err="1">
                <a:solidFill>
                  <a:schemeClr val="tx2"/>
                </a:solidFill>
              </a:rPr>
              <a:t>Purvang</a:t>
            </a:r>
            <a:r>
              <a:rPr lang="en-US" sz="2400" dirty="0">
                <a:solidFill>
                  <a:schemeClr val="tx2"/>
                </a:solidFill>
              </a:rPr>
              <a:t> Jayesh Thakkar</a:t>
            </a:r>
          </a:p>
          <a:p>
            <a:r>
              <a:rPr lang="en-US" sz="2400" dirty="0" err="1">
                <a:solidFill>
                  <a:schemeClr val="tx2"/>
                </a:solidFill>
              </a:rPr>
              <a:t>Pratiksha</a:t>
            </a:r>
            <a:r>
              <a:rPr lang="en-US" sz="2400" dirty="0">
                <a:solidFill>
                  <a:schemeClr val="tx2"/>
                </a:solidFill>
              </a:rPr>
              <a:t> Milind </a:t>
            </a:r>
            <a:r>
              <a:rPr lang="en-US" sz="2400" dirty="0" err="1">
                <a:solidFill>
                  <a:schemeClr val="tx2"/>
                </a:solidFill>
              </a:rPr>
              <a:t>Lavhathre</a:t>
            </a:r>
            <a:endParaRPr lang="en-US" sz="2400" dirty="0">
              <a:solidFill>
                <a:schemeClr val="tx2"/>
              </a:solidFill>
            </a:endParaRPr>
          </a:p>
          <a:p>
            <a:r>
              <a:rPr lang="en-US" sz="2400" dirty="0" err="1">
                <a:solidFill>
                  <a:schemeClr val="tx2"/>
                </a:solidFill>
              </a:rPr>
              <a:t>Rashika</a:t>
            </a:r>
            <a:r>
              <a:rPr lang="en-US" sz="2400" dirty="0">
                <a:solidFill>
                  <a:schemeClr val="tx2"/>
                </a:solidFill>
              </a:rPr>
              <a:t> </a:t>
            </a:r>
            <a:r>
              <a:rPr lang="en-US" sz="2400" dirty="0" err="1">
                <a:solidFill>
                  <a:schemeClr val="tx2"/>
                </a:solidFill>
              </a:rPr>
              <a:t>Moza</a:t>
            </a:r>
            <a:endParaRPr lang="en-US" sz="2400" dirty="0">
              <a:solidFill>
                <a:schemeClr val="tx2"/>
              </a:solidFill>
            </a:endParaRPr>
          </a:p>
        </p:txBody>
      </p:sp>
      <p:grpSp>
        <p:nvGrpSpPr>
          <p:cNvPr id="19" name="Group 18">
            <a:extLst>
              <a:ext uri="{FF2B5EF4-FFF2-40B4-BE49-F238E27FC236}">
                <a16:creationId xmlns:a16="http://schemas.microsoft.com/office/drawing/2014/main" id="{B4CFDD4A-4FA1-4CD9-90D5-E253C2040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14818" y="720071"/>
            <a:ext cx="5417868" cy="5417858"/>
            <a:chOff x="1311770" y="720071"/>
            <a:chExt cx="5417868" cy="5417858"/>
          </a:xfrm>
        </p:grpSpPr>
        <p:sp>
          <p:nvSpPr>
            <p:cNvPr id="20" name="Oval 19">
              <a:extLst>
                <a:ext uri="{FF2B5EF4-FFF2-40B4-BE49-F238E27FC236}">
                  <a16:creationId xmlns:a16="http://schemas.microsoft.com/office/drawing/2014/main" id="{4AB5B6FA-7B4F-437A-9C78-144C7DCD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1770" y="720071"/>
              <a:ext cx="5417868" cy="5417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a:extLst>
                <a:ext uri="{FF2B5EF4-FFF2-40B4-BE49-F238E27FC236}">
                  <a16:creationId xmlns:a16="http://schemas.microsoft.com/office/drawing/2014/main" id="{A4199C21-6AE0-4F6F-AA96-6FFF97BB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8390" y="1006688"/>
              <a:ext cx="4844628" cy="4844620"/>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CFF06342-DF27-4F6E-AA49-40142E3ED079}"/>
              </a:ext>
            </a:extLst>
          </p:cNvPr>
          <p:cNvSpPr>
            <a:spLocks noGrp="1"/>
          </p:cNvSpPr>
          <p:nvPr>
            <p:ph type="ctrTitle"/>
          </p:nvPr>
        </p:nvSpPr>
        <p:spPr>
          <a:xfrm>
            <a:off x="1717507" y="1316890"/>
            <a:ext cx="4606394" cy="4224216"/>
          </a:xfrm>
        </p:spPr>
        <p:txBody>
          <a:bodyPr>
            <a:normAutofit/>
          </a:bodyPr>
          <a:lstStyle/>
          <a:p>
            <a:pPr algn="ctr"/>
            <a:r>
              <a:rPr lang="en-US" sz="5100" dirty="0">
                <a:solidFill>
                  <a:srgbClr val="FFFFFF"/>
                </a:solidFill>
              </a:rPr>
              <a:t>IMAGE Caption Generation</a:t>
            </a:r>
          </a:p>
        </p:txBody>
      </p:sp>
      <p:sp>
        <p:nvSpPr>
          <p:cNvPr id="23" name="Rectangle 22">
            <a:extLst>
              <a:ext uri="{FF2B5EF4-FFF2-40B4-BE49-F238E27FC236}">
                <a16:creationId xmlns:a16="http://schemas.microsoft.com/office/drawing/2014/main" id="{D9C69FA7-0958-4ED9-A0DF-E87A0C137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5208" y="3388657"/>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79645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E26CADB-E09C-43D6-9E03-6C93AD76226E}"/>
              </a:ext>
            </a:extLst>
          </p:cNvPr>
          <p:cNvSpPr>
            <a:spLocks noGrp="1"/>
          </p:cNvSpPr>
          <p:nvPr>
            <p:ph sz="half" idx="2"/>
          </p:nvPr>
        </p:nvSpPr>
        <p:spPr>
          <a:xfrm>
            <a:off x="701336" y="1349406"/>
            <a:ext cx="9974151" cy="1038687"/>
          </a:xfrm>
        </p:spPr>
        <p:txBody>
          <a:bodyPr>
            <a:normAutofit fontScale="47500" lnSpcReduction="20000"/>
          </a:bodyPr>
          <a:lstStyle/>
          <a:p>
            <a:pPr marL="0" indent="0">
              <a:buNone/>
            </a:pPr>
            <a:r>
              <a:rPr lang="en-US" sz="2300" b="1" dirty="0"/>
              <a:t>Bilingual Evaluation Understudy Score (BLEU)</a:t>
            </a:r>
          </a:p>
          <a:p>
            <a:r>
              <a:rPr lang="en-US" sz="2300" dirty="0"/>
              <a:t>BLEU is a metric for evaluating a generated sentence to a reference sentence</a:t>
            </a:r>
          </a:p>
          <a:p>
            <a:r>
              <a:rPr lang="en-US" sz="2300" dirty="0"/>
              <a:t>BLEU score lies between 0 and 1</a:t>
            </a:r>
          </a:p>
          <a:p>
            <a:r>
              <a:rPr lang="en-US" sz="2300" dirty="0"/>
              <a:t>LSTM Model performed the best in our case</a:t>
            </a:r>
          </a:p>
          <a:p>
            <a:endParaRPr lang="en-US" dirty="0"/>
          </a:p>
          <a:p>
            <a:endParaRPr lang="en-US" dirty="0"/>
          </a:p>
          <a:p>
            <a:pPr marL="0" indent="0">
              <a:buNone/>
            </a:pPr>
            <a:endParaRPr lang="en-US" dirty="0"/>
          </a:p>
          <a:p>
            <a:endParaRPr lang="en-US" b="1" dirty="0"/>
          </a:p>
        </p:txBody>
      </p:sp>
      <p:sp>
        <p:nvSpPr>
          <p:cNvPr id="2" name="Title 1">
            <a:extLst>
              <a:ext uri="{FF2B5EF4-FFF2-40B4-BE49-F238E27FC236}">
                <a16:creationId xmlns:a16="http://schemas.microsoft.com/office/drawing/2014/main" id="{722E808C-5611-4234-A426-DE5924EAE05F}"/>
              </a:ext>
            </a:extLst>
          </p:cNvPr>
          <p:cNvSpPr>
            <a:spLocks noGrp="1"/>
          </p:cNvSpPr>
          <p:nvPr>
            <p:ph type="title"/>
          </p:nvPr>
        </p:nvSpPr>
        <p:spPr>
          <a:xfrm>
            <a:off x="617087" y="422488"/>
            <a:ext cx="10058400" cy="926918"/>
          </a:xfrm>
        </p:spPr>
        <p:txBody>
          <a:bodyPr>
            <a:normAutofit/>
          </a:bodyPr>
          <a:lstStyle/>
          <a:p>
            <a:r>
              <a:rPr lang="en-US" sz="4400" dirty="0"/>
              <a:t>PERFORMANCE EVALUATION</a:t>
            </a:r>
          </a:p>
        </p:txBody>
      </p:sp>
      <p:pic>
        <p:nvPicPr>
          <p:cNvPr id="11" name="Picture 10">
            <a:extLst>
              <a:ext uri="{FF2B5EF4-FFF2-40B4-BE49-F238E27FC236}">
                <a16:creationId xmlns:a16="http://schemas.microsoft.com/office/drawing/2014/main" id="{E318C6F7-24FA-D445-A991-84CB15AB95EB}"/>
              </a:ext>
            </a:extLst>
          </p:cNvPr>
          <p:cNvPicPr>
            <a:picLocks noChangeAspect="1"/>
          </p:cNvPicPr>
          <p:nvPr/>
        </p:nvPicPr>
        <p:blipFill>
          <a:blip r:embed="rId2"/>
          <a:stretch>
            <a:fillRect/>
          </a:stretch>
        </p:blipFill>
        <p:spPr>
          <a:xfrm>
            <a:off x="855785" y="2726892"/>
            <a:ext cx="7186246" cy="3520489"/>
          </a:xfrm>
          <a:prstGeom prst="rect">
            <a:avLst/>
          </a:prstGeom>
        </p:spPr>
      </p:pic>
    </p:spTree>
    <p:extLst>
      <p:ext uri="{BB962C8B-B14F-4D97-AF65-F5344CB8AC3E}">
        <p14:creationId xmlns:p14="http://schemas.microsoft.com/office/powerpoint/2010/main" val="2518255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4E3540-E8E4-4D2C-BEF5-8EF28D50F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D1E7DEA3-2004-4B58-BF54-1D536AAB4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17F94566-6663-4A4D-BD4F-2567C3B29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Group 20">
            <a:extLst>
              <a:ext uri="{FF2B5EF4-FFF2-40B4-BE49-F238E27FC236}">
                <a16:creationId xmlns:a16="http://schemas.microsoft.com/office/drawing/2014/main" id="{5B03E1B9-0854-46F6-89A7-31518EB774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22" name="Oval 21">
              <a:extLst>
                <a:ext uri="{FF2B5EF4-FFF2-40B4-BE49-F238E27FC236}">
                  <a16:creationId xmlns:a16="http://schemas.microsoft.com/office/drawing/2014/main" id="{DA552FCB-9094-4BEA-B680-EAFC9CF89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23" name="Oval 22">
              <a:extLst>
                <a:ext uri="{FF2B5EF4-FFF2-40B4-BE49-F238E27FC236}">
                  <a16:creationId xmlns:a16="http://schemas.microsoft.com/office/drawing/2014/main" id="{C6315356-4760-4A99-A689-9A3DEFA5B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25" name="Rectangle 24">
            <a:extLst>
              <a:ext uri="{FF2B5EF4-FFF2-40B4-BE49-F238E27FC236}">
                <a16:creationId xmlns:a16="http://schemas.microsoft.com/office/drawing/2014/main" id="{5CE35C5C-EE6F-409A-9035-6C038369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Rectangle 26">
            <a:extLst>
              <a:ext uri="{FF2B5EF4-FFF2-40B4-BE49-F238E27FC236}">
                <a16:creationId xmlns:a16="http://schemas.microsoft.com/office/drawing/2014/main" id="{4DECEB8A-50F6-4195-BA3D-CCFE59301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6"/>
            <a:ext cx="12192000" cy="2610465"/>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011EDD-922E-2B49-832F-1B14B20B3159}"/>
              </a:ext>
            </a:extLst>
          </p:cNvPr>
          <p:cNvSpPr>
            <a:spLocks noGrp="1"/>
          </p:cNvSpPr>
          <p:nvPr>
            <p:ph type="title"/>
          </p:nvPr>
        </p:nvSpPr>
        <p:spPr>
          <a:xfrm>
            <a:off x="764931" y="4355692"/>
            <a:ext cx="9372569" cy="1472224"/>
          </a:xfrm>
        </p:spPr>
        <p:txBody>
          <a:bodyPr vert="horz" lIns="91440" tIns="45720" rIns="91440" bIns="45720" rtlCol="0" anchor="b">
            <a:normAutofit/>
          </a:bodyPr>
          <a:lstStyle/>
          <a:p>
            <a:pPr>
              <a:lnSpc>
                <a:spcPct val="85000"/>
              </a:lnSpc>
            </a:pPr>
            <a:r>
              <a:rPr lang="en-US" sz="7400" dirty="0">
                <a:blipFill dpi="0" rotWithShape="1">
                  <a:blip r:embed="rId4"/>
                  <a:srcRect/>
                  <a:tile tx="6350" ty="-127000" sx="65000" sy="64000" flip="none" algn="tl"/>
                </a:blipFill>
              </a:rPr>
              <a:t>RESULTS(LSTM)</a:t>
            </a:r>
          </a:p>
        </p:txBody>
      </p:sp>
      <p:pic>
        <p:nvPicPr>
          <p:cNvPr id="6" name="Picture 5" descr="Graphical user interface, application&#10;&#10;Description automatically generated">
            <a:extLst>
              <a:ext uri="{FF2B5EF4-FFF2-40B4-BE49-F238E27FC236}">
                <a16:creationId xmlns:a16="http://schemas.microsoft.com/office/drawing/2014/main" id="{979E513F-74A7-C54F-A2E2-BFE34CD16795}"/>
              </a:ext>
            </a:extLst>
          </p:cNvPr>
          <p:cNvPicPr>
            <a:picLocks noChangeAspect="1"/>
          </p:cNvPicPr>
          <p:nvPr/>
        </p:nvPicPr>
        <p:blipFill rotWithShape="1">
          <a:blip r:embed="rId6"/>
          <a:srcRect l="8032" r="59644"/>
          <a:stretch/>
        </p:blipFill>
        <p:spPr>
          <a:xfrm>
            <a:off x="484633" y="484632"/>
            <a:ext cx="3534611" cy="3471937"/>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AECECC22-913F-A14A-A68C-B804E07C9216}"/>
              </a:ext>
            </a:extLst>
          </p:cNvPr>
          <p:cNvPicPr>
            <a:picLocks noChangeAspect="1"/>
          </p:cNvPicPr>
          <p:nvPr/>
        </p:nvPicPr>
        <p:blipFill rotWithShape="1">
          <a:blip r:embed="rId7"/>
          <a:srcRect l="3497" r="60331" b="-1"/>
          <a:stretch/>
        </p:blipFill>
        <p:spPr>
          <a:xfrm>
            <a:off x="4333312" y="484632"/>
            <a:ext cx="3537658" cy="3471937"/>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326B8634-8AB9-BC4B-8C12-B0CB88AD06D7}"/>
              </a:ext>
            </a:extLst>
          </p:cNvPr>
          <p:cNvPicPr>
            <a:picLocks noChangeAspect="1"/>
          </p:cNvPicPr>
          <p:nvPr/>
        </p:nvPicPr>
        <p:blipFill rotWithShape="1">
          <a:blip r:embed="rId8"/>
          <a:srcRect l="3399" r="59602" b="-2"/>
          <a:stretch/>
        </p:blipFill>
        <p:spPr>
          <a:xfrm>
            <a:off x="8185038" y="484632"/>
            <a:ext cx="3519281" cy="3471937"/>
          </a:xfrm>
          <a:prstGeom prst="rect">
            <a:avLst/>
          </a:prstGeom>
        </p:spPr>
      </p:pic>
      <p:grpSp>
        <p:nvGrpSpPr>
          <p:cNvPr id="29" name="Group 28">
            <a:extLst>
              <a:ext uri="{FF2B5EF4-FFF2-40B4-BE49-F238E27FC236}">
                <a16:creationId xmlns:a16="http://schemas.microsoft.com/office/drawing/2014/main" id="{8CEB49F5-CC0E-4722-B086-0152991734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30" name="Oval 29">
              <a:extLst>
                <a:ext uri="{FF2B5EF4-FFF2-40B4-BE49-F238E27FC236}">
                  <a16:creationId xmlns:a16="http://schemas.microsoft.com/office/drawing/2014/main" id="{F67594E6-FA28-43A4-83B7-7E85D949E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1" name="Oval 30">
              <a:extLst>
                <a:ext uri="{FF2B5EF4-FFF2-40B4-BE49-F238E27FC236}">
                  <a16:creationId xmlns:a16="http://schemas.microsoft.com/office/drawing/2014/main" id="{F40989A9-882D-4231-925F-ABCD8438A1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348728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4E3540-E8E4-4D2C-BEF5-8EF28D50F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D1E7DEA3-2004-4B58-BF54-1D536AAB4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17F94566-6663-4A4D-BD4F-2567C3B29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Group 20">
            <a:extLst>
              <a:ext uri="{FF2B5EF4-FFF2-40B4-BE49-F238E27FC236}">
                <a16:creationId xmlns:a16="http://schemas.microsoft.com/office/drawing/2014/main" id="{5B03E1B9-0854-46F6-89A7-31518EB774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22" name="Oval 21">
              <a:extLst>
                <a:ext uri="{FF2B5EF4-FFF2-40B4-BE49-F238E27FC236}">
                  <a16:creationId xmlns:a16="http://schemas.microsoft.com/office/drawing/2014/main" id="{DA552FCB-9094-4BEA-B680-EAFC9CF89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23" name="Oval 22">
              <a:extLst>
                <a:ext uri="{FF2B5EF4-FFF2-40B4-BE49-F238E27FC236}">
                  <a16:creationId xmlns:a16="http://schemas.microsoft.com/office/drawing/2014/main" id="{C6315356-4760-4A99-A689-9A3DEFA5B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25" name="Rectangle 24">
            <a:extLst>
              <a:ext uri="{FF2B5EF4-FFF2-40B4-BE49-F238E27FC236}">
                <a16:creationId xmlns:a16="http://schemas.microsoft.com/office/drawing/2014/main" id="{5CE35C5C-EE6F-409A-9035-6C0383697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Rectangle 26">
            <a:extLst>
              <a:ext uri="{FF2B5EF4-FFF2-40B4-BE49-F238E27FC236}">
                <a16:creationId xmlns:a16="http://schemas.microsoft.com/office/drawing/2014/main" id="{4DECEB8A-50F6-4195-BA3D-CCFE59301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6"/>
            <a:ext cx="12192000" cy="2610465"/>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470150-B304-0E4C-8D7D-14D5F073BA87}"/>
              </a:ext>
            </a:extLst>
          </p:cNvPr>
          <p:cNvSpPr>
            <a:spLocks noGrp="1"/>
          </p:cNvSpPr>
          <p:nvPr>
            <p:ph type="title"/>
          </p:nvPr>
        </p:nvSpPr>
        <p:spPr>
          <a:xfrm>
            <a:off x="764931" y="4355692"/>
            <a:ext cx="9372569" cy="1472224"/>
          </a:xfrm>
        </p:spPr>
        <p:txBody>
          <a:bodyPr vert="horz" lIns="91440" tIns="45720" rIns="91440" bIns="45720" rtlCol="0" anchor="b">
            <a:normAutofit/>
          </a:bodyPr>
          <a:lstStyle/>
          <a:p>
            <a:pPr>
              <a:lnSpc>
                <a:spcPct val="85000"/>
              </a:lnSpc>
            </a:pPr>
            <a:r>
              <a:rPr lang="en-US" sz="7400" dirty="0">
                <a:blipFill dpi="0" rotWithShape="1">
                  <a:blip r:embed="rId4"/>
                  <a:srcRect/>
                  <a:tile tx="6350" ty="-127000" sx="65000" sy="64000" flip="none" algn="tl"/>
                </a:blipFill>
              </a:rPr>
              <a:t>RESULTS(RNN)</a:t>
            </a:r>
          </a:p>
        </p:txBody>
      </p:sp>
      <p:pic>
        <p:nvPicPr>
          <p:cNvPr id="6" name="Picture 5" descr="Graphical user interface, text, application, Word&#10;&#10;Description automatically generated">
            <a:extLst>
              <a:ext uri="{FF2B5EF4-FFF2-40B4-BE49-F238E27FC236}">
                <a16:creationId xmlns:a16="http://schemas.microsoft.com/office/drawing/2014/main" id="{1C9C15AB-D4AC-6F43-93D9-6BACE831F59B}"/>
              </a:ext>
            </a:extLst>
          </p:cNvPr>
          <p:cNvPicPr>
            <a:picLocks noChangeAspect="1"/>
          </p:cNvPicPr>
          <p:nvPr/>
        </p:nvPicPr>
        <p:blipFill rotWithShape="1">
          <a:blip r:embed="rId6"/>
          <a:srcRect l="2752" r="58307" b="-2"/>
          <a:stretch/>
        </p:blipFill>
        <p:spPr>
          <a:xfrm>
            <a:off x="484633" y="484632"/>
            <a:ext cx="3534611" cy="3471937"/>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33B0AE5B-CE69-F944-AF34-1EBBB977EB8B}"/>
              </a:ext>
            </a:extLst>
          </p:cNvPr>
          <p:cNvPicPr>
            <a:picLocks noChangeAspect="1"/>
          </p:cNvPicPr>
          <p:nvPr/>
        </p:nvPicPr>
        <p:blipFill rotWithShape="1">
          <a:blip r:embed="rId7"/>
          <a:srcRect r="61535"/>
          <a:stretch/>
        </p:blipFill>
        <p:spPr>
          <a:xfrm>
            <a:off x="4248443" y="484632"/>
            <a:ext cx="4065563" cy="3575391"/>
          </a:xfrm>
          <a:prstGeom prst="rect">
            <a:avLst/>
          </a:prstGeom>
        </p:spPr>
      </p:pic>
      <p:pic>
        <p:nvPicPr>
          <p:cNvPr id="8" name="Picture 7" descr="Graphical user interface, text, application, letter, email&#10;&#10;Description automatically generated">
            <a:extLst>
              <a:ext uri="{FF2B5EF4-FFF2-40B4-BE49-F238E27FC236}">
                <a16:creationId xmlns:a16="http://schemas.microsoft.com/office/drawing/2014/main" id="{AB5BAE40-0787-6946-824A-AA303ACFE88D}"/>
              </a:ext>
            </a:extLst>
          </p:cNvPr>
          <p:cNvPicPr>
            <a:picLocks noChangeAspect="1"/>
          </p:cNvPicPr>
          <p:nvPr/>
        </p:nvPicPr>
        <p:blipFill rotWithShape="1">
          <a:blip r:embed="rId8"/>
          <a:srcRect r="60722" b="2"/>
          <a:stretch/>
        </p:blipFill>
        <p:spPr>
          <a:xfrm>
            <a:off x="8185038" y="484632"/>
            <a:ext cx="3519281" cy="3471937"/>
          </a:xfrm>
          <a:prstGeom prst="rect">
            <a:avLst/>
          </a:prstGeom>
        </p:spPr>
      </p:pic>
      <p:grpSp>
        <p:nvGrpSpPr>
          <p:cNvPr id="29" name="Group 28">
            <a:extLst>
              <a:ext uri="{FF2B5EF4-FFF2-40B4-BE49-F238E27FC236}">
                <a16:creationId xmlns:a16="http://schemas.microsoft.com/office/drawing/2014/main" id="{8CEB49F5-CC0E-4722-B086-0152991734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30" name="Oval 29">
              <a:extLst>
                <a:ext uri="{FF2B5EF4-FFF2-40B4-BE49-F238E27FC236}">
                  <a16:creationId xmlns:a16="http://schemas.microsoft.com/office/drawing/2014/main" id="{F67594E6-FA28-43A4-83B7-7E85D949E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1" name="Oval 30">
              <a:extLst>
                <a:ext uri="{FF2B5EF4-FFF2-40B4-BE49-F238E27FC236}">
                  <a16:creationId xmlns:a16="http://schemas.microsoft.com/office/drawing/2014/main" id="{F40989A9-882D-4231-925F-ABCD8438A1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131504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CA41B0A5-DEC9-47D6-BDB2-D2F6D09E56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E8C5D644-1DA7-48F6-80AF-F90A20FDF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2715DF76-DD03-4EB4-B03E-19099DC4E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2" name="Group 41">
            <a:extLst>
              <a:ext uri="{FF2B5EF4-FFF2-40B4-BE49-F238E27FC236}">
                <a16:creationId xmlns:a16="http://schemas.microsoft.com/office/drawing/2014/main" id="{B9C508F5-6773-40A1-B765-5934A0B471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43" name="Oval 42">
              <a:extLst>
                <a:ext uri="{FF2B5EF4-FFF2-40B4-BE49-F238E27FC236}">
                  <a16:creationId xmlns:a16="http://schemas.microsoft.com/office/drawing/2014/main" id="{312C171B-51EC-4686-B887-48DB0C3D34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44" name="Oval 43">
              <a:extLst>
                <a:ext uri="{FF2B5EF4-FFF2-40B4-BE49-F238E27FC236}">
                  <a16:creationId xmlns:a16="http://schemas.microsoft.com/office/drawing/2014/main" id="{487C594B-8DAA-4E5A-A86E-0C3D27081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46" name="Rectangle 45">
            <a:extLst>
              <a:ext uri="{FF2B5EF4-FFF2-40B4-BE49-F238E27FC236}">
                <a16:creationId xmlns:a16="http://schemas.microsoft.com/office/drawing/2014/main" id="{9DF1CEDF-F9DB-434F-88D7-9DD79500A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8" name="Rectangle 47">
            <a:extLst>
              <a:ext uri="{FF2B5EF4-FFF2-40B4-BE49-F238E27FC236}">
                <a16:creationId xmlns:a16="http://schemas.microsoft.com/office/drawing/2014/main" id="{16675B08-4E93-41C2-8AFE-D433E1798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6"/>
            <a:ext cx="12192000" cy="2610465"/>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470150-B304-0E4C-8D7D-14D5F073BA87}"/>
              </a:ext>
            </a:extLst>
          </p:cNvPr>
          <p:cNvSpPr>
            <a:spLocks noGrp="1"/>
          </p:cNvSpPr>
          <p:nvPr>
            <p:ph type="title"/>
          </p:nvPr>
        </p:nvSpPr>
        <p:spPr>
          <a:xfrm>
            <a:off x="764931" y="4355692"/>
            <a:ext cx="9372569" cy="1472224"/>
          </a:xfrm>
        </p:spPr>
        <p:txBody>
          <a:bodyPr vert="horz" lIns="91440" tIns="45720" rIns="91440" bIns="45720" rtlCol="0" anchor="b">
            <a:normAutofit/>
          </a:bodyPr>
          <a:lstStyle/>
          <a:p>
            <a:pPr>
              <a:lnSpc>
                <a:spcPct val="85000"/>
              </a:lnSpc>
            </a:pPr>
            <a:r>
              <a:rPr lang="en-US" sz="7400" dirty="0">
                <a:blipFill dpi="0" rotWithShape="1">
                  <a:blip r:embed="rId4"/>
                  <a:srcRect/>
                  <a:tile tx="6350" ty="-127000" sx="65000" sy="64000" flip="none" algn="tl"/>
                </a:blipFill>
              </a:rPr>
              <a:t>RESULTS(GRU)</a:t>
            </a:r>
          </a:p>
        </p:txBody>
      </p:sp>
      <p:pic>
        <p:nvPicPr>
          <p:cNvPr id="4" name="Picture 3" descr="Graphical user interface, application&#10;&#10;Description automatically generated">
            <a:extLst>
              <a:ext uri="{FF2B5EF4-FFF2-40B4-BE49-F238E27FC236}">
                <a16:creationId xmlns:a16="http://schemas.microsoft.com/office/drawing/2014/main" id="{E6BBA0ED-B5A2-A847-9391-9A0A3CBD0E05}"/>
              </a:ext>
            </a:extLst>
          </p:cNvPr>
          <p:cNvPicPr>
            <a:picLocks noChangeAspect="1"/>
          </p:cNvPicPr>
          <p:nvPr/>
        </p:nvPicPr>
        <p:blipFill rotWithShape="1">
          <a:blip r:embed="rId6"/>
          <a:srcRect r="21351" b="2"/>
          <a:stretch/>
        </p:blipFill>
        <p:spPr>
          <a:xfrm>
            <a:off x="484633" y="484632"/>
            <a:ext cx="7046976" cy="3471937"/>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37813B2D-2DDF-7347-8CF1-4A8F62F3E5F4}"/>
              </a:ext>
            </a:extLst>
          </p:cNvPr>
          <p:cNvPicPr>
            <a:picLocks noChangeAspect="1"/>
          </p:cNvPicPr>
          <p:nvPr/>
        </p:nvPicPr>
        <p:blipFill rotWithShape="1">
          <a:blip r:embed="rId7"/>
          <a:srcRect l="26" r="55396" b="2"/>
          <a:stretch/>
        </p:blipFill>
        <p:spPr>
          <a:xfrm>
            <a:off x="7834964" y="484632"/>
            <a:ext cx="3869356" cy="3471937"/>
          </a:xfrm>
          <a:prstGeom prst="rect">
            <a:avLst/>
          </a:prstGeom>
        </p:spPr>
      </p:pic>
      <p:grpSp>
        <p:nvGrpSpPr>
          <p:cNvPr id="50" name="Group 49">
            <a:extLst>
              <a:ext uri="{FF2B5EF4-FFF2-40B4-BE49-F238E27FC236}">
                <a16:creationId xmlns:a16="http://schemas.microsoft.com/office/drawing/2014/main" id="{11C4C7C1-FDEA-498C-9AC3-91D9A4FFCD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51" name="Oval 50">
              <a:extLst>
                <a:ext uri="{FF2B5EF4-FFF2-40B4-BE49-F238E27FC236}">
                  <a16:creationId xmlns:a16="http://schemas.microsoft.com/office/drawing/2014/main" id="{2E7EC830-5D3F-4420-9FC2-E0D638BDC8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2" name="Oval 51">
              <a:extLst>
                <a:ext uri="{FF2B5EF4-FFF2-40B4-BE49-F238E27FC236}">
                  <a16:creationId xmlns:a16="http://schemas.microsoft.com/office/drawing/2014/main" id="{FF1D6AE0-ED2F-40FE-8BD0-1D8E5E0E24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582208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28A60CFD-5E44-42A4-AB7D-4E40288429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9" name="Rectangle 58">
            <a:extLst>
              <a:ext uri="{FF2B5EF4-FFF2-40B4-BE49-F238E27FC236}">
                <a16:creationId xmlns:a16="http://schemas.microsoft.com/office/drawing/2014/main" id="{AAA28FB6-FFC4-4C2C-B426-4A62F4B9E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Rectangle 60">
            <a:extLst>
              <a:ext uri="{FF2B5EF4-FFF2-40B4-BE49-F238E27FC236}">
                <a16:creationId xmlns:a16="http://schemas.microsoft.com/office/drawing/2014/main" id="{2A7C7A67-616B-4B1A-99DD-5A5581527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63" name="Group 62">
            <a:extLst>
              <a:ext uri="{FF2B5EF4-FFF2-40B4-BE49-F238E27FC236}">
                <a16:creationId xmlns:a16="http://schemas.microsoft.com/office/drawing/2014/main" id="{2A49416C-26D0-46FF-BB5B-F255EA1F79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64" name="Oval 63">
              <a:extLst>
                <a:ext uri="{FF2B5EF4-FFF2-40B4-BE49-F238E27FC236}">
                  <a16:creationId xmlns:a16="http://schemas.microsoft.com/office/drawing/2014/main" id="{376845EC-3890-4743-AEE0-953CB3938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65" name="Oval 64">
              <a:extLst>
                <a:ext uri="{FF2B5EF4-FFF2-40B4-BE49-F238E27FC236}">
                  <a16:creationId xmlns:a16="http://schemas.microsoft.com/office/drawing/2014/main" id="{71FFE777-349E-401B-A1CC-31EC1325F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67" name="Rectangle 66">
            <a:extLst>
              <a:ext uri="{FF2B5EF4-FFF2-40B4-BE49-F238E27FC236}">
                <a16:creationId xmlns:a16="http://schemas.microsoft.com/office/drawing/2014/main" id="{28BC0DE6-29A4-4FB6-99D6-29A69F415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Rectangle 68">
            <a:extLst>
              <a:ext uri="{FF2B5EF4-FFF2-40B4-BE49-F238E27FC236}">
                <a16:creationId xmlns:a16="http://schemas.microsoft.com/office/drawing/2014/main" id="{8C4DF8A0-A4D7-41C4-A55F-447F540E1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6"/>
            <a:ext cx="12192000" cy="2610465"/>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470150-B304-0E4C-8D7D-14D5F073BA87}"/>
              </a:ext>
            </a:extLst>
          </p:cNvPr>
          <p:cNvSpPr>
            <a:spLocks noGrp="1"/>
          </p:cNvSpPr>
          <p:nvPr>
            <p:ph type="title"/>
          </p:nvPr>
        </p:nvSpPr>
        <p:spPr>
          <a:xfrm>
            <a:off x="598740" y="5117527"/>
            <a:ext cx="9372569" cy="1472224"/>
          </a:xfrm>
        </p:spPr>
        <p:txBody>
          <a:bodyPr vert="horz" lIns="91440" tIns="45720" rIns="91440" bIns="45720" rtlCol="0" anchor="b">
            <a:normAutofit/>
          </a:bodyPr>
          <a:lstStyle/>
          <a:p>
            <a:pPr>
              <a:lnSpc>
                <a:spcPct val="85000"/>
              </a:lnSpc>
            </a:pPr>
            <a:r>
              <a:rPr lang="en-US" sz="4400" dirty="0">
                <a:blipFill dpi="0" rotWithShape="1">
                  <a:blip r:embed="rId4"/>
                  <a:srcRect/>
                  <a:tile tx="6350" ty="-127000" sx="65000" sy="64000" flip="none" algn="tl"/>
                </a:blipFill>
              </a:rPr>
              <a:t>RESULTS(Funny Captions :D)</a:t>
            </a:r>
          </a:p>
        </p:txBody>
      </p:sp>
      <p:pic>
        <p:nvPicPr>
          <p:cNvPr id="5" name="Picture 4" descr="Graphical user interface, text, application, email&#10;&#10;Description automatically generated">
            <a:extLst>
              <a:ext uri="{FF2B5EF4-FFF2-40B4-BE49-F238E27FC236}">
                <a16:creationId xmlns:a16="http://schemas.microsoft.com/office/drawing/2014/main" id="{A89553DF-31B2-4C4C-B929-BDEC02DB24E2}"/>
              </a:ext>
            </a:extLst>
          </p:cNvPr>
          <p:cNvPicPr>
            <a:picLocks noChangeAspect="1"/>
          </p:cNvPicPr>
          <p:nvPr/>
        </p:nvPicPr>
        <p:blipFill rotWithShape="1">
          <a:blip r:embed="rId6"/>
          <a:srcRect r="69137" b="2"/>
          <a:stretch/>
        </p:blipFill>
        <p:spPr>
          <a:xfrm>
            <a:off x="484633" y="484632"/>
            <a:ext cx="2678937" cy="3471937"/>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93524F2A-C45B-AA4B-B961-B716085CEDA0}"/>
              </a:ext>
            </a:extLst>
          </p:cNvPr>
          <p:cNvPicPr>
            <a:picLocks noChangeAspect="1"/>
          </p:cNvPicPr>
          <p:nvPr/>
        </p:nvPicPr>
        <p:blipFill rotWithShape="1">
          <a:blip r:embed="rId7"/>
          <a:srcRect r="69680" b="-1"/>
          <a:stretch/>
        </p:blipFill>
        <p:spPr>
          <a:xfrm>
            <a:off x="3327485" y="484632"/>
            <a:ext cx="2681985" cy="3471937"/>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928CF30A-6BEE-8940-86C5-4A639FD6B978}"/>
              </a:ext>
            </a:extLst>
          </p:cNvPr>
          <p:cNvPicPr>
            <a:picLocks noChangeAspect="1"/>
          </p:cNvPicPr>
          <p:nvPr/>
        </p:nvPicPr>
        <p:blipFill rotWithShape="1">
          <a:blip r:embed="rId8"/>
          <a:srcRect l="5704" r="64363" b="2"/>
          <a:stretch/>
        </p:blipFill>
        <p:spPr>
          <a:xfrm>
            <a:off x="6173385" y="484632"/>
            <a:ext cx="2681985" cy="3471937"/>
          </a:xfrm>
          <a:prstGeom prst="rect">
            <a:avLst/>
          </a:prstGeom>
        </p:spPr>
      </p:pic>
      <p:pic>
        <p:nvPicPr>
          <p:cNvPr id="12" name="Picture 11" descr="Graphical user interface, text, application, email&#10;&#10;Description automatically generated">
            <a:extLst>
              <a:ext uri="{FF2B5EF4-FFF2-40B4-BE49-F238E27FC236}">
                <a16:creationId xmlns:a16="http://schemas.microsoft.com/office/drawing/2014/main" id="{CBC225E3-82E2-E948-8C56-08CF574DB5F0}"/>
              </a:ext>
            </a:extLst>
          </p:cNvPr>
          <p:cNvPicPr>
            <a:picLocks noChangeAspect="1"/>
          </p:cNvPicPr>
          <p:nvPr/>
        </p:nvPicPr>
        <p:blipFill rotWithShape="1">
          <a:blip r:embed="rId9"/>
          <a:srcRect l="2536" r="64790"/>
          <a:stretch/>
        </p:blipFill>
        <p:spPr>
          <a:xfrm>
            <a:off x="9019286" y="484632"/>
            <a:ext cx="2685033" cy="3471937"/>
          </a:xfrm>
          <a:prstGeom prst="rect">
            <a:avLst/>
          </a:prstGeom>
        </p:spPr>
      </p:pic>
      <p:grpSp>
        <p:nvGrpSpPr>
          <p:cNvPr id="71" name="Group 70">
            <a:extLst>
              <a:ext uri="{FF2B5EF4-FFF2-40B4-BE49-F238E27FC236}">
                <a16:creationId xmlns:a16="http://schemas.microsoft.com/office/drawing/2014/main" id="{A218405C-7878-47B6-8C06-0CF756A0BC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72" name="Oval 71">
              <a:extLst>
                <a:ext uri="{FF2B5EF4-FFF2-40B4-BE49-F238E27FC236}">
                  <a16:creationId xmlns:a16="http://schemas.microsoft.com/office/drawing/2014/main" id="{574FAD06-D638-40BA-A5F9-4CE584B163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3" name="Oval 72">
              <a:extLst>
                <a:ext uri="{FF2B5EF4-FFF2-40B4-BE49-F238E27FC236}">
                  <a16:creationId xmlns:a16="http://schemas.microsoft.com/office/drawing/2014/main" id="{9AFF7C3A-B796-4827-B8C2-0235B502C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021238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2470417-D0DB-4EF9-B24D-533252BDD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5DD43A5E-96FC-4417-AAAA-6D22205AE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12">
              <a:extLst>
                <a:ext uri="{FF2B5EF4-FFF2-40B4-BE49-F238E27FC236}">
                  <a16:creationId xmlns:a16="http://schemas.microsoft.com/office/drawing/2014/main" id="{AC8EC610-CBFB-4415-82B2-94F68101C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2" name="Rectangle 14">
            <a:extLst>
              <a:ext uri="{FF2B5EF4-FFF2-40B4-BE49-F238E27FC236}">
                <a16:creationId xmlns:a16="http://schemas.microsoft.com/office/drawing/2014/main" id="{829B68D6-C6CC-4D1D-92F1-5FE2522D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5274"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083A15-4F5C-0C49-BF47-8F68B6BEB46A}"/>
              </a:ext>
            </a:extLst>
          </p:cNvPr>
          <p:cNvSpPr>
            <a:spLocks noGrp="1"/>
          </p:cNvSpPr>
          <p:nvPr>
            <p:ph type="title"/>
          </p:nvPr>
        </p:nvSpPr>
        <p:spPr>
          <a:xfrm>
            <a:off x="382280" y="484632"/>
            <a:ext cx="6743844" cy="1609344"/>
          </a:xfrm>
        </p:spPr>
        <p:txBody>
          <a:bodyPr vert="horz" lIns="91440" tIns="45720" rIns="91440" bIns="45720" rtlCol="0" anchor="ctr">
            <a:normAutofit/>
          </a:bodyPr>
          <a:lstStyle/>
          <a:p>
            <a:r>
              <a:rPr lang="en-US"/>
              <a:t>REFERENCES</a:t>
            </a:r>
            <a:endParaRPr lang="en-US" dirty="0"/>
          </a:p>
        </p:txBody>
      </p:sp>
      <p:sp>
        <p:nvSpPr>
          <p:cNvPr id="4" name="Content Placeholder 3">
            <a:extLst>
              <a:ext uri="{FF2B5EF4-FFF2-40B4-BE49-F238E27FC236}">
                <a16:creationId xmlns:a16="http://schemas.microsoft.com/office/drawing/2014/main" id="{23C40003-2CA2-4E4F-A4CD-7A07A8EA5FC9}"/>
              </a:ext>
            </a:extLst>
          </p:cNvPr>
          <p:cNvSpPr>
            <a:spLocks noGrp="1"/>
          </p:cNvSpPr>
          <p:nvPr>
            <p:ph sz="half" idx="2"/>
          </p:nvPr>
        </p:nvSpPr>
        <p:spPr>
          <a:xfrm>
            <a:off x="382279" y="2121408"/>
            <a:ext cx="6743845" cy="4050792"/>
          </a:xfrm>
        </p:spPr>
        <p:txBody>
          <a:bodyPr vert="horz" lIns="91440" tIns="45720" rIns="91440" bIns="45720" rtlCol="0">
            <a:normAutofit/>
          </a:bodyPr>
          <a:lstStyle/>
          <a:p>
            <a:r>
              <a:rPr lang="en-US" sz="1800" dirty="0"/>
              <a:t> https://</a:t>
            </a:r>
            <a:r>
              <a:rPr lang="en-US" sz="1800" dirty="0" err="1"/>
              <a:t>cs.stanford.edu</a:t>
            </a:r>
            <a:r>
              <a:rPr lang="en-US" sz="1800" dirty="0"/>
              <a:t>/people/</a:t>
            </a:r>
            <a:r>
              <a:rPr lang="en-US" sz="1800" dirty="0" err="1"/>
              <a:t>karpathy</a:t>
            </a:r>
            <a:r>
              <a:rPr lang="en-US" sz="1800" dirty="0"/>
              <a:t>/cvpr2015.pdf </a:t>
            </a:r>
          </a:p>
          <a:p>
            <a:r>
              <a:rPr lang="en-US" sz="1800" dirty="0"/>
              <a:t> https://</a:t>
            </a:r>
            <a:r>
              <a:rPr lang="en-US" sz="1800" dirty="0" err="1"/>
              <a:t>arxiv.org</a:t>
            </a:r>
            <a:r>
              <a:rPr lang="en-US" sz="1800" dirty="0"/>
              <a:t>/abs/1411.4555 </a:t>
            </a:r>
          </a:p>
          <a:p>
            <a:r>
              <a:rPr lang="en-US" sz="1800" dirty="0"/>
              <a:t>https://</a:t>
            </a:r>
            <a:r>
              <a:rPr lang="en-US" sz="1800" dirty="0" err="1"/>
              <a:t>machinelearningmastery.com</a:t>
            </a:r>
            <a:r>
              <a:rPr lang="en-US" sz="1800" dirty="0"/>
              <a:t>/develop-a-deep-learning-caption-generation-model-in-python/ </a:t>
            </a:r>
          </a:p>
          <a:p>
            <a:r>
              <a:rPr lang="en-US" sz="1800" dirty="0"/>
              <a:t> https://</a:t>
            </a:r>
            <a:r>
              <a:rPr lang="en-US" sz="1800" dirty="0" err="1"/>
              <a:t>thinkautonomous.medium.com</a:t>
            </a:r>
            <a:r>
              <a:rPr lang="en-US" sz="1800" dirty="0"/>
              <a:t>/rnns-in-computer-vision-image-captioning-597d5e1321d1</a:t>
            </a:r>
          </a:p>
          <a:p>
            <a:r>
              <a:rPr lang="en-US" sz="1800" dirty="0"/>
              <a:t> https://</a:t>
            </a:r>
            <a:r>
              <a:rPr lang="en-US" sz="1800" dirty="0" err="1"/>
              <a:t>machinelearningmastery.com</a:t>
            </a:r>
            <a:r>
              <a:rPr lang="en-US" sz="1800" dirty="0"/>
              <a:t>/calculate-bleu-score-for-text-python/ </a:t>
            </a:r>
          </a:p>
        </p:txBody>
      </p:sp>
      <p:pic>
        <p:nvPicPr>
          <p:cNvPr id="8" name="Graphic 7" descr="Marker">
            <a:extLst>
              <a:ext uri="{FF2B5EF4-FFF2-40B4-BE49-F238E27FC236}">
                <a16:creationId xmlns:a16="http://schemas.microsoft.com/office/drawing/2014/main" id="{4BC95ECC-B80A-42E1-93C0-6E39FE4C31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3460" y="1595727"/>
            <a:ext cx="3369177" cy="3369177"/>
          </a:xfrm>
          <a:prstGeom prst="rect">
            <a:avLst/>
          </a:prstGeom>
        </p:spPr>
      </p:pic>
      <p:grpSp>
        <p:nvGrpSpPr>
          <p:cNvPr id="23" name="Group 16">
            <a:extLst>
              <a:ext uri="{FF2B5EF4-FFF2-40B4-BE49-F238E27FC236}">
                <a16:creationId xmlns:a16="http://schemas.microsoft.com/office/drawing/2014/main" id="{4732A386-7C2A-439A-BB1D-5CC2440E65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8" name="Oval 17">
              <a:extLst>
                <a:ext uri="{FF2B5EF4-FFF2-40B4-BE49-F238E27FC236}">
                  <a16:creationId xmlns:a16="http://schemas.microsoft.com/office/drawing/2014/main" id="{A1CD6A5D-4173-44ED-B98B-3F6324222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4" name="Oval 18">
              <a:extLst>
                <a:ext uri="{FF2B5EF4-FFF2-40B4-BE49-F238E27FC236}">
                  <a16:creationId xmlns:a16="http://schemas.microsoft.com/office/drawing/2014/main" id="{89485095-E900-493D-BBC5-801B7384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218419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10740-C631-4B07-AA6B-0DD1F36B4E31}"/>
              </a:ext>
            </a:extLst>
          </p:cNvPr>
          <p:cNvSpPr>
            <a:spLocks noGrp="1"/>
          </p:cNvSpPr>
          <p:nvPr>
            <p:ph type="ctrTitle"/>
          </p:nvPr>
        </p:nvSpPr>
        <p:spPr>
          <a:xfrm>
            <a:off x="285750" y="643466"/>
            <a:ext cx="4044030" cy="5528734"/>
          </a:xfrm>
        </p:spPr>
        <p:txBody>
          <a:bodyPr vert="horz" lIns="91440" tIns="45720" rIns="91440" bIns="45720" rtlCol="0" anchor="ctr">
            <a:normAutofit/>
          </a:bodyPr>
          <a:lstStyle/>
          <a:p>
            <a:pPr algn="ctr">
              <a:lnSpc>
                <a:spcPct val="90000"/>
              </a:lnSpc>
            </a:pPr>
            <a:r>
              <a:rPr lang="en-US" sz="4800" dirty="0">
                <a:solidFill>
                  <a:schemeClr val="tx1"/>
                </a:solidFill>
              </a:rPr>
              <a:t>Future WORK</a:t>
            </a:r>
          </a:p>
        </p:txBody>
      </p:sp>
      <p:sp>
        <p:nvSpPr>
          <p:cNvPr id="5" name="Content Placeholder 4">
            <a:extLst>
              <a:ext uri="{FF2B5EF4-FFF2-40B4-BE49-F238E27FC236}">
                <a16:creationId xmlns:a16="http://schemas.microsoft.com/office/drawing/2014/main" id="{B092544F-EBA0-4567-BE94-EC9609880EA5}"/>
              </a:ext>
            </a:extLst>
          </p:cNvPr>
          <p:cNvSpPr>
            <a:spLocks noGrp="1"/>
          </p:cNvSpPr>
          <p:nvPr>
            <p:ph type="subTitle" idx="1"/>
          </p:nvPr>
        </p:nvSpPr>
        <p:spPr>
          <a:xfrm>
            <a:off x="5053780" y="599768"/>
            <a:ext cx="6074467" cy="5572432"/>
          </a:xfrm>
        </p:spPr>
        <p:txBody>
          <a:bodyPr vert="horz" lIns="91440" tIns="45720" rIns="91440" bIns="45720" rtlCol="0" anchor="ctr">
            <a:normAutofit/>
          </a:bodyPr>
          <a:lstStyle/>
          <a:p>
            <a:pPr indent="-182880">
              <a:buFont typeface="Wingdings" pitchFamily="2" charset="2"/>
              <a:buChar char="§"/>
            </a:pPr>
            <a:endParaRPr lang="en-US" dirty="0"/>
          </a:p>
          <a:p>
            <a:pPr indent="-182880">
              <a:buFont typeface="Wingdings" pitchFamily="2" charset="2"/>
              <a:buChar char="§"/>
            </a:pPr>
            <a:endParaRPr lang="en-US" dirty="0"/>
          </a:p>
          <a:p>
            <a:pPr indent="-182880">
              <a:buFont typeface="Wingdings" pitchFamily="2" charset="2"/>
              <a:buChar char="§"/>
            </a:pPr>
            <a:endParaRPr lang="en-US" dirty="0"/>
          </a:p>
          <a:p>
            <a:pPr indent="-182880">
              <a:buFont typeface="Wingdings" pitchFamily="2" charset="2"/>
              <a:buChar char="§"/>
            </a:pPr>
            <a:r>
              <a:rPr lang="en-US" dirty="0"/>
              <a:t>We can enhance the predictions by using more training examples. For example, using Flickr32k dataset which has 32000 images</a:t>
            </a:r>
          </a:p>
          <a:p>
            <a:pPr indent="-182880">
              <a:buFont typeface="Wingdings" pitchFamily="2" charset="2"/>
              <a:buChar char="§"/>
            </a:pPr>
            <a:r>
              <a:rPr lang="en-US" dirty="0"/>
              <a:t>Creating an application for visually impaired to convert the generated caption into voice output</a:t>
            </a:r>
          </a:p>
          <a:p>
            <a:pPr marL="0" indent="-182880">
              <a:buFont typeface="Wingdings" pitchFamily="2" charset="2"/>
              <a:buChar char="§"/>
            </a:pPr>
            <a:endParaRPr lang="en-US" dirty="0"/>
          </a:p>
          <a:p>
            <a:pPr indent="-182880">
              <a:buFont typeface="Wingdings" pitchFamily="2" charset="2"/>
              <a:buChar char="§"/>
            </a:pPr>
            <a:endParaRPr lang="en-US" dirty="0"/>
          </a:p>
          <a:p>
            <a:pPr indent="-182880">
              <a:buFont typeface="Wingdings" pitchFamily="2" charset="2"/>
              <a:buChar char="§"/>
            </a:pPr>
            <a:endParaRPr lang="en-US" dirty="0"/>
          </a:p>
        </p:txBody>
      </p:sp>
    </p:spTree>
    <p:extLst>
      <p:ext uri="{BB962C8B-B14F-4D97-AF65-F5344CB8AC3E}">
        <p14:creationId xmlns:p14="http://schemas.microsoft.com/office/powerpoint/2010/main" val="3131638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60259D-BFF9-4ABC-B176-8C43DE9CA330}"/>
              </a:ext>
            </a:extLst>
          </p:cNvPr>
          <p:cNvSpPr>
            <a:spLocks noGrp="1"/>
          </p:cNvSpPr>
          <p:nvPr>
            <p:ph type="ctrTitle"/>
          </p:nvPr>
        </p:nvSpPr>
        <p:spPr/>
        <p:txBody>
          <a:bodyPr/>
          <a:lstStyle/>
          <a:p>
            <a:pPr algn="ctr"/>
            <a:r>
              <a:rPr lang="en-US" dirty="0"/>
              <a:t>THANK YOU</a:t>
            </a:r>
          </a:p>
        </p:txBody>
      </p:sp>
    </p:spTree>
    <p:extLst>
      <p:ext uri="{BB962C8B-B14F-4D97-AF65-F5344CB8AC3E}">
        <p14:creationId xmlns:p14="http://schemas.microsoft.com/office/powerpoint/2010/main" val="7693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DE8BE-6569-CC4C-AF65-D49E88EB83AC}"/>
              </a:ext>
            </a:extLst>
          </p:cNvPr>
          <p:cNvSpPr>
            <a:spLocks noGrp="1"/>
          </p:cNvSpPr>
          <p:nvPr>
            <p:ph type="title"/>
          </p:nvPr>
        </p:nvSpPr>
        <p:spPr/>
        <p:txBody>
          <a:bodyPr>
            <a:normAutofit/>
          </a:bodyPr>
          <a:lstStyle/>
          <a:p>
            <a:r>
              <a:rPr lang="en-US" sz="4800" dirty="0"/>
              <a:t>INTRODUCTION AND PROBLEM DESCRIPTION</a:t>
            </a:r>
          </a:p>
        </p:txBody>
      </p:sp>
      <p:sp>
        <p:nvSpPr>
          <p:cNvPr id="3" name="Content Placeholder 2">
            <a:extLst>
              <a:ext uri="{FF2B5EF4-FFF2-40B4-BE49-F238E27FC236}">
                <a16:creationId xmlns:a16="http://schemas.microsoft.com/office/drawing/2014/main" id="{241DDF73-AFF7-D340-A328-9C42F1F15D12}"/>
              </a:ext>
            </a:extLst>
          </p:cNvPr>
          <p:cNvSpPr>
            <a:spLocks noGrp="1"/>
          </p:cNvSpPr>
          <p:nvPr>
            <p:ph idx="1"/>
          </p:nvPr>
        </p:nvSpPr>
        <p:spPr/>
        <p:txBody>
          <a:bodyPr/>
          <a:lstStyle/>
          <a:p>
            <a:r>
              <a:rPr lang="en-US" dirty="0"/>
              <a:t>Without the deep learning and AI algorithms, this problem was very different to solve even for computer scientists because normal computers cannot understand the images as humans do. With the aid of Deep learning, we can solve this problem easily.</a:t>
            </a:r>
          </a:p>
          <a:p>
            <a:r>
              <a:rPr lang="en-US" dirty="0"/>
              <a:t>Image Caption Generation involves predicting a sequence of words(sentence) from an input image. It is essentially an advanced image classification problem with a lot of potential applications like:</a:t>
            </a:r>
          </a:p>
          <a:p>
            <a:pPr marL="0" indent="0">
              <a:buNone/>
            </a:pPr>
            <a:r>
              <a:rPr lang="en-US" dirty="0"/>
              <a:t>• Aiding visually impaired people who rely on sounds and texts to describe a scene</a:t>
            </a:r>
          </a:p>
          <a:p>
            <a:pPr marL="0" indent="0">
              <a:buNone/>
            </a:pPr>
            <a:r>
              <a:rPr lang="en-US" dirty="0"/>
              <a:t>• Targeted marketing on social media applications like Facebook and Instagram</a:t>
            </a:r>
          </a:p>
          <a:p>
            <a:endParaRPr lang="en-US" dirty="0"/>
          </a:p>
        </p:txBody>
      </p:sp>
    </p:spTree>
    <p:extLst>
      <p:ext uri="{BB962C8B-B14F-4D97-AF65-F5344CB8AC3E}">
        <p14:creationId xmlns:p14="http://schemas.microsoft.com/office/powerpoint/2010/main" val="3656113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36F50-00D1-4FD9-8B92-D7D60519C464}"/>
              </a:ext>
            </a:extLst>
          </p:cNvPr>
          <p:cNvSpPr>
            <a:spLocks noGrp="1"/>
          </p:cNvSpPr>
          <p:nvPr>
            <p:ph type="title"/>
          </p:nvPr>
        </p:nvSpPr>
        <p:spPr>
          <a:xfrm>
            <a:off x="518673" y="496084"/>
            <a:ext cx="10058400" cy="953643"/>
          </a:xfrm>
        </p:spPr>
        <p:txBody>
          <a:bodyPr/>
          <a:lstStyle/>
          <a:p>
            <a:r>
              <a:rPr lang="en-US" dirty="0"/>
              <a:t>OBJECTIVE</a:t>
            </a:r>
          </a:p>
        </p:txBody>
      </p:sp>
      <p:sp>
        <p:nvSpPr>
          <p:cNvPr id="19" name="Content Placeholder 18">
            <a:extLst>
              <a:ext uri="{FF2B5EF4-FFF2-40B4-BE49-F238E27FC236}">
                <a16:creationId xmlns:a16="http://schemas.microsoft.com/office/drawing/2014/main" id="{5382FE50-0D4D-4642-B749-811463559E4E}"/>
              </a:ext>
            </a:extLst>
          </p:cNvPr>
          <p:cNvSpPr>
            <a:spLocks noGrp="1"/>
          </p:cNvSpPr>
          <p:nvPr>
            <p:ph idx="1"/>
          </p:nvPr>
        </p:nvSpPr>
        <p:spPr>
          <a:xfrm>
            <a:off x="484374" y="1731146"/>
            <a:ext cx="11198640" cy="4642221"/>
          </a:xfrm>
        </p:spPr>
        <p:txBody>
          <a:bodyPr>
            <a:normAutofit/>
          </a:bodyPr>
          <a:lstStyle/>
          <a:p>
            <a:r>
              <a:rPr lang="en-US" dirty="0"/>
              <a:t>Goal is to generate a descriptive sentence of an image</a:t>
            </a:r>
          </a:p>
          <a:p>
            <a:endParaRPr lang="en-US" dirty="0"/>
          </a:p>
          <a:p>
            <a:endParaRPr lang="en-US" dirty="0"/>
          </a:p>
          <a:p>
            <a:endParaRPr lang="en-US" dirty="0"/>
          </a:p>
          <a:p>
            <a:endParaRPr lang="en-US" dirty="0"/>
          </a:p>
          <a:p>
            <a:pPr marL="0" indent="0">
              <a:buNone/>
            </a:pPr>
            <a:endParaRPr lang="en-US" dirty="0"/>
          </a:p>
          <a:p>
            <a:endParaRPr lang="en-US" dirty="0"/>
          </a:p>
          <a:p>
            <a:r>
              <a:rPr lang="en-US" dirty="0"/>
              <a:t>Potential Applications:</a:t>
            </a:r>
          </a:p>
          <a:p>
            <a:pPr lvl="1">
              <a:buFont typeface="Wingdings" panose="05000000000000000000" pitchFamily="2" charset="2"/>
              <a:buChar char="q"/>
            </a:pPr>
            <a:r>
              <a:rPr lang="en-US" dirty="0"/>
              <a:t> Aiding visually impaired</a:t>
            </a:r>
          </a:p>
          <a:p>
            <a:pPr lvl="1">
              <a:buFont typeface="Wingdings" panose="05000000000000000000" pitchFamily="2" charset="2"/>
              <a:buChar char="q"/>
            </a:pPr>
            <a:r>
              <a:rPr lang="en-US" dirty="0"/>
              <a:t> Generating video summary using individual frames</a:t>
            </a:r>
          </a:p>
          <a:p>
            <a:pPr marL="274320" lvl="1" indent="0">
              <a:buNone/>
            </a:pPr>
            <a:endParaRPr lang="en-US" dirty="0"/>
          </a:p>
          <a:p>
            <a:pPr marL="0" indent="0">
              <a:buNone/>
            </a:pPr>
            <a:endParaRPr lang="en-US" dirty="0"/>
          </a:p>
          <a:p>
            <a:pPr marL="0" indent="0">
              <a:buNone/>
            </a:pPr>
            <a:endParaRPr lang="en-US" dirty="0"/>
          </a:p>
          <a:p>
            <a:endParaRPr lang="en-US" dirty="0"/>
          </a:p>
          <a:p>
            <a:endParaRPr lang="en-US" dirty="0"/>
          </a:p>
          <a:p>
            <a:pPr marL="0" indent="0">
              <a:buNone/>
            </a:pPr>
            <a:endParaRPr lang="en-US" dirty="0"/>
          </a:p>
        </p:txBody>
      </p:sp>
      <p:cxnSp>
        <p:nvCxnSpPr>
          <p:cNvPr id="6" name="Straight Arrow Connector 5">
            <a:extLst>
              <a:ext uri="{FF2B5EF4-FFF2-40B4-BE49-F238E27FC236}">
                <a16:creationId xmlns:a16="http://schemas.microsoft.com/office/drawing/2014/main" id="{49892638-4984-483E-A8AE-11DFE98D910E}"/>
              </a:ext>
            </a:extLst>
          </p:cNvPr>
          <p:cNvCxnSpPr>
            <a:cxnSpLocks/>
          </p:cNvCxnSpPr>
          <p:nvPr/>
        </p:nvCxnSpPr>
        <p:spPr>
          <a:xfrm>
            <a:off x="3682303" y="3600668"/>
            <a:ext cx="8489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dog lying on top of a grass covered field&#10;&#10;Description automatically generated">
            <a:extLst>
              <a:ext uri="{FF2B5EF4-FFF2-40B4-BE49-F238E27FC236}">
                <a16:creationId xmlns:a16="http://schemas.microsoft.com/office/drawing/2014/main" id="{E1E30645-A05E-4CE2-9C42-F46D4414FB9A}"/>
              </a:ext>
            </a:extLst>
          </p:cNvPr>
          <p:cNvPicPr>
            <a:picLocks noChangeAspect="1"/>
          </p:cNvPicPr>
          <p:nvPr/>
        </p:nvPicPr>
        <p:blipFill>
          <a:blip r:embed="rId2"/>
          <a:stretch>
            <a:fillRect/>
          </a:stretch>
        </p:blipFill>
        <p:spPr>
          <a:xfrm>
            <a:off x="1650035" y="2880591"/>
            <a:ext cx="2032268" cy="1610572"/>
          </a:xfrm>
          <a:prstGeom prst="rect">
            <a:avLst/>
          </a:prstGeom>
        </p:spPr>
      </p:pic>
      <p:cxnSp>
        <p:nvCxnSpPr>
          <p:cNvPr id="16" name="Straight Arrow Connector 15">
            <a:extLst>
              <a:ext uri="{FF2B5EF4-FFF2-40B4-BE49-F238E27FC236}">
                <a16:creationId xmlns:a16="http://schemas.microsoft.com/office/drawing/2014/main" id="{89049631-E478-49D0-97BB-5132D1C7AD51}"/>
              </a:ext>
            </a:extLst>
          </p:cNvPr>
          <p:cNvCxnSpPr>
            <a:cxnSpLocks/>
          </p:cNvCxnSpPr>
          <p:nvPr/>
        </p:nvCxnSpPr>
        <p:spPr>
          <a:xfrm>
            <a:off x="6563489" y="3603300"/>
            <a:ext cx="8581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6EA34D6-69BF-4B68-A21D-714E14F22826}"/>
              </a:ext>
            </a:extLst>
          </p:cNvPr>
          <p:cNvSpPr/>
          <p:nvPr/>
        </p:nvSpPr>
        <p:spPr>
          <a:xfrm>
            <a:off x="7325711" y="3364638"/>
            <a:ext cx="2750444" cy="584775"/>
          </a:xfrm>
          <a:prstGeom prst="rect">
            <a:avLst/>
          </a:prstGeom>
        </p:spPr>
        <p:txBody>
          <a:bodyPr wrap="square">
            <a:spAutoFit/>
          </a:bodyPr>
          <a:lstStyle/>
          <a:p>
            <a:pPr algn="ctr"/>
            <a:r>
              <a:rPr lang="en-US" sz="1600" dirty="0"/>
              <a:t>Two dogs are wrestling in the grass</a:t>
            </a:r>
          </a:p>
        </p:txBody>
      </p:sp>
      <p:sp>
        <p:nvSpPr>
          <p:cNvPr id="20" name="Rectangle: Rounded Corners 19">
            <a:extLst>
              <a:ext uri="{FF2B5EF4-FFF2-40B4-BE49-F238E27FC236}">
                <a16:creationId xmlns:a16="http://schemas.microsoft.com/office/drawing/2014/main" id="{67035276-2C2D-4CDB-A827-99D7F032C149}"/>
              </a:ext>
            </a:extLst>
          </p:cNvPr>
          <p:cNvSpPr/>
          <p:nvPr/>
        </p:nvSpPr>
        <p:spPr>
          <a:xfrm>
            <a:off x="4531221" y="2999942"/>
            <a:ext cx="2032268" cy="120145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Neural </a:t>
            </a:r>
          </a:p>
          <a:p>
            <a:pPr algn="ctr"/>
            <a:r>
              <a:rPr lang="en-US" dirty="0"/>
              <a:t>Network</a:t>
            </a:r>
          </a:p>
        </p:txBody>
      </p:sp>
    </p:spTree>
    <p:extLst>
      <p:ext uri="{BB962C8B-B14F-4D97-AF65-F5344CB8AC3E}">
        <p14:creationId xmlns:p14="http://schemas.microsoft.com/office/powerpoint/2010/main" val="164588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98F67-4CF0-49B7-A991-96EAE5CE6BF6}"/>
              </a:ext>
            </a:extLst>
          </p:cNvPr>
          <p:cNvSpPr>
            <a:spLocks noGrp="1"/>
          </p:cNvSpPr>
          <p:nvPr>
            <p:ph type="title"/>
          </p:nvPr>
        </p:nvSpPr>
        <p:spPr>
          <a:xfrm>
            <a:off x="688848" y="465582"/>
            <a:ext cx="10058400" cy="1077468"/>
          </a:xfrm>
        </p:spPr>
        <p:txBody>
          <a:bodyPr/>
          <a:lstStyle/>
          <a:p>
            <a:r>
              <a:rPr lang="en-US" dirty="0"/>
              <a:t>DATASET</a:t>
            </a:r>
          </a:p>
        </p:txBody>
      </p:sp>
      <p:pic>
        <p:nvPicPr>
          <p:cNvPr id="5" name="Content Placeholder 4" descr="A person riding a motorcycle down a dirt road&#10;&#10;Description automatically generated">
            <a:extLst>
              <a:ext uri="{FF2B5EF4-FFF2-40B4-BE49-F238E27FC236}">
                <a16:creationId xmlns:a16="http://schemas.microsoft.com/office/drawing/2014/main" id="{9F1C9AE8-901D-4675-870A-DFDDCC6E8967}"/>
              </a:ext>
            </a:extLst>
          </p:cNvPr>
          <p:cNvPicPr>
            <a:picLocks noGrp="1" noChangeAspect="1"/>
          </p:cNvPicPr>
          <p:nvPr>
            <p:ph sz="half" idx="1"/>
          </p:nvPr>
        </p:nvPicPr>
        <p:blipFill>
          <a:blip r:embed="rId2"/>
          <a:stretch>
            <a:fillRect/>
          </a:stretch>
        </p:blipFill>
        <p:spPr>
          <a:xfrm>
            <a:off x="466725" y="1543050"/>
            <a:ext cx="4429920" cy="2932607"/>
          </a:xfrm>
        </p:spPr>
      </p:pic>
      <p:sp>
        <p:nvSpPr>
          <p:cNvPr id="6" name="Content Placeholder 5">
            <a:extLst>
              <a:ext uri="{FF2B5EF4-FFF2-40B4-BE49-F238E27FC236}">
                <a16:creationId xmlns:a16="http://schemas.microsoft.com/office/drawing/2014/main" id="{9E0CC01C-78E5-4BA2-9176-3551DD655F30}"/>
              </a:ext>
            </a:extLst>
          </p:cNvPr>
          <p:cNvSpPr>
            <a:spLocks noGrp="1"/>
          </p:cNvSpPr>
          <p:nvPr>
            <p:ph sz="half" idx="2"/>
          </p:nvPr>
        </p:nvSpPr>
        <p:spPr>
          <a:xfrm>
            <a:off x="6096000" y="1543050"/>
            <a:ext cx="5023104" cy="4918016"/>
          </a:xfrm>
        </p:spPr>
        <p:txBody>
          <a:bodyPr>
            <a:normAutofit/>
          </a:bodyPr>
          <a:lstStyle/>
          <a:p>
            <a:pPr>
              <a:spcBef>
                <a:spcPts val="0"/>
              </a:spcBef>
            </a:pPr>
            <a:r>
              <a:rPr lang="en-US" dirty="0"/>
              <a:t> We used Flickr8K dataset for this project</a:t>
            </a:r>
          </a:p>
          <a:p>
            <a:pPr marL="0" indent="0">
              <a:spcBef>
                <a:spcPts val="0"/>
              </a:spcBef>
              <a:buNone/>
            </a:pPr>
            <a:endParaRPr lang="en-US" dirty="0"/>
          </a:p>
          <a:p>
            <a:pPr>
              <a:spcBef>
                <a:spcPts val="0"/>
              </a:spcBef>
            </a:pPr>
            <a:r>
              <a:rPr lang="en-US" dirty="0"/>
              <a:t> Flickr8K dataset contains a variety of images depicting scenes and situations </a:t>
            </a:r>
          </a:p>
          <a:p>
            <a:pPr marL="0" indent="0">
              <a:spcBef>
                <a:spcPts val="0"/>
              </a:spcBef>
              <a:buNone/>
            </a:pPr>
            <a:endParaRPr lang="en-US" dirty="0"/>
          </a:p>
          <a:p>
            <a:pPr>
              <a:spcBef>
                <a:spcPts val="0"/>
              </a:spcBef>
            </a:pPr>
            <a:r>
              <a:rPr lang="en-US" dirty="0"/>
              <a:t>The dataset consists of  8000 images and each image has 5 corresponding descriptions</a:t>
            </a:r>
          </a:p>
          <a:p>
            <a:pPr marL="0" indent="0">
              <a:spcBef>
                <a:spcPts val="0"/>
              </a:spcBef>
              <a:buNone/>
            </a:pPr>
            <a:endParaRPr lang="en-US" dirty="0"/>
          </a:p>
          <a:p>
            <a:pPr>
              <a:spcBef>
                <a:spcPts val="0"/>
              </a:spcBef>
            </a:pPr>
            <a:r>
              <a:rPr lang="en-US" dirty="0"/>
              <a:t>We split the data into 6000, 1000, &amp; 1000 images as training, validation and testing sets respectively</a:t>
            </a:r>
            <a:br>
              <a:rPr lang="en-US" dirty="0"/>
            </a:br>
            <a:endParaRPr lang="en-US" dirty="0"/>
          </a:p>
          <a:p>
            <a:pPr>
              <a:spcBef>
                <a:spcPts val="0"/>
              </a:spcBef>
            </a:pPr>
            <a:r>
              <a:rPr lang="en-US" dirty="0"/>
              <a:t>The images are of different dimensions </a:t>
            </a:r>
          </a:p>
        </p:txBody>
      </p:sp>
      <p:sp>
        <p:nvSpPr>
          <p:cNvPr id="7" name="TextBox 6">
            <a:extLst>
              <a:ext uri="{FF2B5EF4-FFF2-40B4-BE49-F238E27FC236}">
                <a16:creationId xmlns:a16="http://schemas.microsoft.com/office/drawing/2014/main" id="{66B0D5EC-6524-43B4-86A5-2A0CEFB47224}"/>
              </a:ext>
            </a:extLst>
          </p:cNvPr>
          <p:cNvSpPr txBox="1"/>
          <p:nvPr/>
        </p:nvSpPr>
        <p:spPr>
          <a:xfrm>
            <a:off x="304800" y="4645184"/>
            <a:ext cx="5219700" cy="1815882"/>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t>A man riding his bike on a hill</a:t>
            </a:r>
          </a:p>
          <a:p>
            <a:pPr marL="285750" indent="-285750" algn="just">
              <a:buFont typeface="Arial" panose="020B0604020202020204" pitchFamily="34" charset="0"/>
              <a:buChar char="•"/>
            </a:pPr>
            <a:r>
              <a:rPr lang="en-US" sz="1600" dirty="0"/>
              <a:t>A man with helmet and backpack standing on dirt bike in a hilly grassy area </a:t>
            </a:r>
          </a:p>
          <a:p>
            <a:pPr marL="285750" indent="-285750" algn="just">
              <a:buFont typeface="Arial" panose="020B0604020202020204" pitchFamily="34" charset="0"/>
              <a:buChar char="•"/>
            </a:pPr>
            <a:r>
              <a:rPr lang="en-US" sz="1600" dirty="0"/>
              <a:t>A person rides a motorbike through a grassy field </a:t>
            </a:r>
          </a:p>
          <a:p>
            <a:pPr marL="285750" indent="-285750" algn="just">
              <a:buFont typeface="Arial" panose="020B0604020202020204" pitchFamily="34" charset="0"/>
              <a:buChar char="•"/>
            </a:pPr>
            <a:r>
              <a:rPr lang="en-US" sz="1600" dirty="0"/>
              <a:t>Man on motorcycle riding in dry field wearing a helmet and backpack</a:t>
            </a:r>
          </a:p>
          <a:p>
            <a:pPr marL="285750" indent="-285750" algn="just">
              <a:buFont typeface="Arial" panose="020B0604020202020204" pitchFamily="34" charset="0"/>
              <a:buChar char="•"/>
            </a:pPr>
            <a:r>
              <a:rPr lang="en-US" sz="1600" dirty="0"/>
              <a:t>The biker is riding through a grassy plain .</a:t>
            </a:r>
          </a:p>
        </p:txBody>
      </p:sp>
    </p:spTree>
    <p:extLst>
      <p:ext uri="{BB962C8B-B14F-4D97-AF65-F5344CB8AC3E}">
        <p14:creationId xmlns:p14="http://schemas.microsoft.com/office/powerpoint/2010/main" val="987304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29CE5-1983-437A-B51A-0EA57E1200B0}"/>
              </a:ext>
            </a:extLst>
          </p:cNvPr>
          <p:cNvSpPr>
            <a:spLocks noGrp="1"/>
          </p:cNvSpPr>
          <p:nvPr>
            <p:ph type="title"/>
          </p:nvPr>
        </p:nvSpPr>
        <p:spPr>
          <a:xfrm>
            <a:off x="879348" y="303657"/>
            <a:ext cx="10058400" cy="991743"/>
          </a:xfrm>
        </p:spPr>
        <p:txBody>
          <a:bodyPr/>
          <a:lstStyle/>
          <a:p>
            <a:r>
              <a:rPr lang="en-US" dirty="0"/>
              <a:t>TEXT PRE-PROCESSING</a:t>
            </a:r>
          </a:p>
        </p:txBody>
      </p:sp>
      <p:sp>
        <p:nvSpPr>
          <p:cNvPr id="5" name="Content Placeholder 4">
            <a:extLst>
              <a:ext uri="{FF2B5EF4-FFF2-40B4-BE49-F238E27FC236}">
                <a16:creationId xmlns:a16="http://schemas.microsoft.com/office/drawing/2014/main" id="{DD446AB0-B4EB-4E14-899D-1DFB4B671762}"/>
              </a:ext>
            </a:extLst>
          </p:cNvPr>
          <p:cNvSpPr>
            <a:spLocks noGrp="1"/>
          </p:cNvSpPr>
          <p:nvPr>
            <p:ph idx="1"/>
          </p:nvPr>
        </p:nvSpPr>
        <p:spPr>
          <a:xfrm>
            <a:off x="888226" y="1167618"/>
            <a:ext cx="10248900" cy="5004582"/>
          </a:xfrm>
        </p:spPr>
        <p:txBody>
          <a:bodyPr/>
          <a:lstStyle/>
          <a:p>
            <a:pPr lvl="1"/>
            <a:r>
              <a:rPr lang="en-US" dirty="0"/>
              <a:t>Each description is tokenized and converted to lowercase</a:t>
            </a:r>
          </a:p>
          <a:p>
            <a:pPr lvl="1"/>
            <a:r>
              <a:rPr lang="en-US" dirty="0"/>
              <a:t>Removed alpha-numeric characters and punctuation marks</a:t>
            </a:r>
          </a:p>
          <a:p>
            <a:pPr lvl="1"/>
            <a:r>
              <a:rPr lang="en-US" dirty="0"/>
              <a:t>We use </a:t>
            </a:r>
            <a:r>
              <a:rPr lang="en-US" dirty="0" err="1"/>
              <a:t>startseq</a:t>
            </a:r>
            <a:r>
              <a:rPr lang="en-US" dirty="0"/>
              <a:t> and </a:t>
            </a:r>
            <a:r>
              <a:rPr lang="en-US" dirty="0" err="1"/>
              <a:t>endseq</a:t>
            </a:r>
            <a:r>
              <a:rPr lang="en-US" dirty="0"/>
              <a:t> as prefix and postfix for each caption respectively</a:t>
            </a:r>
          </a:p>
          <a:p>
            <a:pPr lvl="1"/>
            <a:r>
              <a:rPr lang="en-US" dirty="0"/>
              <a:t>Filtered out unique words from the corpus and represented each word by an integer</a:t>
            </a:r>
          </a:p>
          <a:p>
            <a:pPr lvl="1"/>
            <a:r>
              <a:rPr lang="en-US" dirty="0"/>
              <a:t>To generate a fixed length word vector we calculated the maximum length caption</a:t>
            </a:r>
          </a:p>
          <a:p>
            <a:pPr marL="274320" lvl="1" indent="0">
              <a:buNone/>
            </a:pPr>
            <a:r>
              <a:rPr lang="en-US" dirty="0"/>
              <a:t>				</a:t>
            </a:r>
          </a:p>
          <a:p>
            <a:pPr marL="274320" lvl="1" indent="0">
              <a:buNone/>
            </a:pPr>
            <a:r>
              <a:rPr lang="en-US" b="1" dirty="0"/>
              <a:t>			Frequency of Words in Captions</a:t>
            </a:r>
          </a:p>
          <a:p>
            <a:pPr marL="274320" lvl="1" indent="0">
              <a:buNone/>
            </a:pPr>
            <a:r>
              <a:rPr lang="en-US" dirty="0"/>
              <a:t>		</a:t>
            </a:r>
          </a:p>
          <a:p>
            <a:pPr marL="274320" lvl="1" indent="0">
              <a:buNone/>
            </a:pPr>
            <a:r>
              <a:rPr lang="en-US" dirty="0"/>
              <a:t>	</a:t>
            </a:r>
          </a:p>
          <a:p>
            <a:pPr marL="274320" lvl="1" indent="0">
              <a:buNone/>
            </a:pPr>
            <a:endParaRPr lang="en-US" dirty="0"/>
          </a:p>
          <a:p>
            <a:pPr marL="274320" lvl="1" indent="0">
              <a:buNone/>
            </a:pPr>
            <a:endParaRPr lang="en-US" dirty="0"/>
          </a:p>
          <a:p>
            <a:pPr marL="274320" lvl="1" indent="0">
              <a:buNone/>
            </a:pPr>
            <a:endParaRPr lang="en-US" dirty="0"/>
          </a:p>
          <a:p>
            <a:pPr lvl="1"/>
            <a:endParaRPr lang="en-US" dirty="0"/>
          </a:p>
        </p:txBody>
      </p:sp>
      <p:pic>
        <p:nvPicPr>
          <p:cNvPr id="3" name="Picture 2">
            <a:extLst>
              <a:ext uri="{FF2B5EF4-FFF2-40B4-BE49-F238E27FC236}">
                <a16:creationId xmlns:a16="http://schemas.microsoft.com/office/drawing/2014/main" id="{50E88E4B-F5BA-DE43-B6A8-8616335C674B}"/>
              </a:ext>
            </a:extLst>
          </p:cNvPr>
          <p:cNvPicPr>
            <a:picLocks noChangeAspect="1"/>
          </p:cNvPicPr>
          <p:nvPr/>
        </p:nvPicPr>
        <p:blipFill>
          <a:blip r:embed="rId2"/>
          <a:stretch>
            <a:fillRect/>
          </a:stretch>
        </p:blipFill>
        <p:spPr>
          <a:xfrm>
            <a:off x="1169318" y="3429000"/>
            <a:ext cx="9686716" cy="3125343"/>
          </a:xfrm>
          <a:prstGeom prst="rect">
            <a:avLst/>
          </a:prstGeom>
        </p:spPr>
      </p:pic>
    </p:spTree>
    <p:extLst>
      <p:ext uri="{BB962C8B-B14F-4D97-AF65-F5344CB8AC3E}">
        <p14:creationId xmlns:p14="http://schemas.microsoft.com/office/powerpoint/2010/main" val="1517979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FB9D7-1D3E-47EB-9338-AD1F8389EB09}"/>
              </a:ext>
            </a:extLst>
          </p:cNvPr>
          <p:cNvSpPr>
            <a:spLocks noGrp="1"/>
          </p:cNvSpPr>
          <p:nvPr>
            <p:ph type="title"/>
          </p:nvPr>
        </p:nvSpPr>
        <p:spPr>
          <a:xfrm>
            <a:off x="714741" y="324834"/>
            <a:ext cx="10058400" cy="1051205"/>
          </a:xfrm>
        </p:spPr>
        <p:txBody>
          <a:bodyPr>
            <a:normAutofit fontScale="90000"/>
          </a:bodyPr>
          <a:lstStyle/>
          <a:p>
            <a:r>
              <a:rPr lang="en-US" dirty="0"/>
              <a:t>IMAGE FEATURE EXTRACTION</a:t>
            </a:r>
          </a:p>
        </p:txBody>
      </p:sp>
      <p:sp>
        <p:nvSpPr>
          <p:cNvPr id="5" name="Content Placeholder 4">
            <a:extLst>
              <a:ext uri="{FF2B5EF4-FFF2-40B4-BE49-F238E27FC236}">
                <a16:creationId xmlns:a16="http://schemas.microsoft.com/office/drawing/2014/main" id="{88B48A1B-499D-49CC-A34D-AEF30C6514C9}"/>
              </a:ext>
            </a:extLst>
          </p:cNvPr>
          <p:cNvSpPr>
            <a:spLocks noGrp="1"/>
          </p:cNvSpPr>
          <p:nvPr>
            <p:ph idx="1"/>
          </p:nvPr>
        </p:nvSpPr>
        <p:spPr>
          <a:xfrm>
            <a:off x="790574" y="1481297"/>
            <a:ext cx="11034481" cy="1947704"/>
          </a:xfrm>
        </p:spPr>
        <p:txBody>
          <a:bodyPr/>
          <a:lstStyle/>
          <a:p>
            <a:r>
              <a:rPr lang="en-US" dirty="0"/>
              <a:t>Resized all images to a fixed size of 299x299x3 using OpenCV</a:t>
            </a:r>
          </a:p>
          <a:p>
            <a:r>
              <a:rPr lang="en-US" dirty="0"/>
              <a:t>Employed transfer learning using pre-trained InceptionV3 CNN model to encode images</a:t>
            </a:r>
          </a:p>
          <a:p>
            <a:r>
              <a:rPr lang="en-US" dirty="0"/>
              <a:t>We removed the last </a:t>
            </a:r>
            <a:r>
              <a:rPr lang="en-US" dirty="0" err="1"/>
              <a:t>softmax</a:t>
            </a:r>
            <a:r>
              <a:rPr lang="en-US" dirty="0"/>
              <a:t> layer from the InceptionV3 network to extract 2048 image vector</a:t>
            </a:r>
          </a:p>
          <a:p>
            <a:endParaRPr lang="en-US" dirty="0"/>
          </a:p>
        </p:txBody>
      </p:sp>
      <p:pic>
        <p:nvPicPr>
          <p:cNvPr id="3074" name="Picture 2" descr="image">
            <a:extLst>
              <a:ext uri="{FF2B5EF4-FFF2-40B4-BE49-F238E27FC236}">
                <a16:creationId xmlns:a16="http://schemas.microsoft.com/office/drawing/2014/main" id="{69BD0FAA-B4AF-470D-99BB-91E390CA50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837" y="3059942"/>
            <a:ext cx="8744505" cy="3401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62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F6699-6B48-4DD6-9525-B0E6903AAFA4}"/>
              </a:ext>
            </a:extLst>
          </p:cNvPr>
          <p:cNvSpPr>
            <a:spLocks noGrp="1"/>
          </p:cNvSpPr>
          <p:nvPr>
            <p:ph type="title"/>
          </p:nvPr>
        </p:nvSpPr>
        <p:spPr>
          <a:xfrm>
            <a:off x="1069848" y="484632"/>
            <a:ext cx="10058400" cy="953551"/>
          </a:xfrm>
        </p:spPr>
        <p:txBody>
          <a:bodyPr>
            <a:noAutofit/>
          </a:bodyPr>
          <a:lstStyle/>
          <a:p>
            <a:r>
              <a:rPr lang="en-US" sz="4000" dirty="0"/>
              <a:t>SEQUENTIAL CAPTION INJECTION</a:t>
            </a:r>
          </a:p>
        </p:txBody>
      </p:sp>
      <p:sp>
        <p:nvSpPr>
          <p:cNvPr id="3" name="Content Placeholder 2">
            <a:extLst>
              <a:ext uri="{FF2B5EF4-FFF2-40B4-BE49-F238E27FC236}">
                <a16:creationId xmlns:a16="http://schemas.microsoft.com/office/drawing/2014/main" id="{E88BE3F5-E87F-45B2-A05F-78D9FA746A1A}"/>
              </a:ext>
            </a:extLst>
          </p:cNvPr>
          <p:cNvSpPr>
            <a:spLocks noGrp="1"/>
          </p:cNvSpPr>
          <p:nvPr>
            <p:ph idx="1"/>
          </p:nvPr>
        </p:nvSpPr>
        <p:spPr>
          <a:xfrm>
            <a:off x="870012" y="1740023"/>
            <a:ext cx="10258236" cy="4432177"/>
          </a:xfrm>
        </p:spPr>
        <p:txBody>
          <a:bodyPr/>
          <a:lstStyle/>
          <a:p>
            <a:r>
              <a:rPr lang="en-US" dirty="0"/>
              <a:t>For each image we will train the model by temporally injecting incremental sequences of the description</a:t>
            </a:r>
          </a:p>
          <a:p>
            <a:r>
              <a:rPr lang="en-US" dirty="0"/>
              <a:t>In this phase, we essentially create labels in our training data</a:t>
            </a:r>
          </a:p>
          <a:p>
            <a:pPr marL="0" indent="0">
              <a:buNone/>
            </a:pPr>
            <a:endParaRPr lang="en-US" dirty="0"/>
          </a:p>
        </p:txBody>
      </p:sp>
      <p:pic>
        <p:nvPicPr>
          <p:cNvPr id="5" name="Picture 4">
            <a:extLst>
              <a:ext uri="{FF2B5EF4-FFF2-40B4-BE49-F238E27FC236}">
                <a16:creationId xmlns:a16="http://schemas.microsoft.com/office/drawing/2014/main" id="{58D1CA6F-1013-3A46-88C5-53CDF3A45633}"/>
              </a:ext>
            </a:extLst>
          </p:cNvPr>
          <p:cNvPicPr>
            <a:picLocks noChangeAspect="1"/>
          </p:cNvPicPr>
          <p:nvPr/>
        </p:nvPicPr>
        <p:blipFill>
          <a:blip r:embed="rId2"/>
          <a:stretch>
            <a:fillRect/>
          </a:stretch>
        </p:blipFill>
        <p:spPr>
          <a:xfrm>
            <a:off x="1961368" y="3022600"/>
            <a:ext cx="6946900" cy="3149600"/>
          </a:xfrm>
          <a:prstGeom prst="rect">
            <a:avLst/>
          </a:prstGeom>
        </p:spPr>
      </p:pic>
    </p:spTree>
    <p:extLst>
      <p:ext uri="{BB962C8B-B14F-4D97-AF65-F5344CB8AC3E}">
        <p14:creationId xmlns:p14="http://schemas.microsoft.com/office/powerpoint/2010/main" val="3793834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C6FEF-8E53-43BC-8407-2915EEBE759B}"/>
              </a:ext>
            </a:extLst>
          </p:cNvPr>
          <p:cNvSpPr>
            <a:spLocks noGrp="1"/>
          </p:cNvSpPr>
          <p:nvPr>
            <p:ph type="title"/>
          </p:nvPr>
        </p:nvSpPr>
        <p:spPr>
          <a:xfrm>
            <a:off x="6264512" y="144142"/>
            <a:ext cx="5161935" cy="1609344"/>
          </a:xfrm>
        </p:spPr>
        <p:txBody>
          <a:bodyPr>
            <a:normAutofit/>
          </a:bodyPr>
          <a:lstStyle/>
          <a:p>
            <a:r>
              <a:rPr lang="en-US" sz="4400" dirty="0"/>
              <a:t>ARCHITECTURE</a:t>
            </a:r>
          </a:p>
        </p:txBody>
      </p:sp>
      <p:sp>
        <p:nvSpPr>
          <p:cNvPr id="22" name="Content Placeholder 21">
            <a:extLst>
              <a:ext uri="{FF2B5EF4-FFF2-40B4-BE49-F238E27FC236}">
                <a16:creationId xmlns:a16="http://schemas.microsoft.com/office/drawing/2014/main" id="{C200C569-6762-418A-930A-74ECFC69DB34}"/>
              </a:ext>
            </a:extLst>
          </p:cNvPr>
          <p:cNvSpPr>
            <a:spLocks noGrp="1"/>
          </p:cNvSpPr>
          <p:nvPr>
            <p:ph idx="1"/>
          </p:nvPr>
        </p:nvSpPr>
        <p:spPr>
          <a:xfrm>
            <a:off x="6264512" y="1633538"/>
            <a:ext cx="5269032" cy="4580449"/>
          </a:xfrm>
        </p:spPr>
        <p:txBody>
          <a:bodyPr>
            <a:normAutofit/>
          </a:bodyPr>
          <a:lstStyle/>
          <a:p>
            <a:r>
              <a:rPr lang="en-US" sz="1800" dirty="0"/>
              <a:t>We used an encoder-decoder architecture</a:t>
            </a:r>
          </a:p>
          <a:p>
            <a:pPr marL="0" indent="0">
              <a:buNone/>
            </a:pPr>
            <a:endParaRPr lang="en-US" sz="1800" dirty="0"/>
          </a:p>
          <a:p>
            <a:r>
              <a:rPr lang="en-US" sz="1800" dirty="0"/>
              <a:t>2048 image vector is fed to a Dense layer to generate 256 length image vector</a:t>
            </a:r>
          </a:p>
          <a:p>
            <a:pPr marL="0" indent="0">
              <a:buNone/>
            </a:pPr>
            <a:endParaRPr lang="en-US" sz="1800" dirty="0"/>
          </a:p>
          <a:p>
            <a:r>
              <a:rPr lang="en-US" sz="1800" dirty="0"/>
              <a:t>34 length word vector is fed to LSTM/RNN to output 256 length word vector</a:t>
            </a:r>
          </a:p>
          <a:p>
            <a:pPr marL="0" indent="0">
              <a:buNone/>
            </a:pPr>
            <a:endParaRPr lang="en-US" sz="1800" dirty="0"/>
          </a:p>
          <a:p>
            <a:r>
              <a:rPr lang="en-US" sz="1800" dirty="0"/>
              <a:t>Decoder model adds both the encoder outputs and is fed to Dense 256 layer</a:t>
            </a:r>
          </a:p>
          <a:p>
            <a:endParaRPr lang="en-US" sz="1800" dirty="0"/>
          </a:p>
          <a:p>
            <a:r>
              <a:rPr lang="en-US" sz="1800" dirty="0"/>
              <a:t>The last Dense layer will have as many nodes as the vocabulary size</a:t>
            </a:r>
          </a:p>
          <a:p>
            <a:pPr marL="0" indent="0">
              <a:buNone/>
            </a:pPr>
            <a:endParaRPr lang="en-US" sz="1800" dirty="0"/>
          </a:p>
          <a:p>
            <a:pPr marL="0" indent="0">
              <a:buNone/>
            </a:pPr>
            <a:endParaRPr lang="en-US" sz="1800" dirty="0"/>
          </a:p>
        </p:txBody>
      </p:sp>
      <p:sp>
        <p:nvSpPr>
          <p:cNvPr id="8" name="AutoShape 4" descr="https://docs.google.com/drawings/u/0/d/s0OJQ_59hpyETH7Y214giKQ/image?w=368&amp;h=409&amp;rev=238&amp;ac=1&amp;parent=19UvCuJhC00Bx8Wd60SqOFLBX3ZX-l00JpIWK6PVdCcQ">
            <a:extLst>
              <a:ext uri="{FF2B5EF4-FFF2-40B4-BE49-F238E27FC236}">
                <a16:creationId xmlns:a16="http://schemas.microsoft.com/office/drawing/2014/main" id="{6887B2B1-85D6-4D39-ADAB-8B349FCFA384}"/>
              </a:ext>
            </a:extLst>
          </p:cNvPr>
          <p:cNvSpPr>
            <a:spLocks noChangeAspect="1" noChangeArrowheads="1"/>
          </p:cNvSpPr>
          <p:nvPr/>
        </p:nvSpPr>
        <p:spPr bwMode="auto">
          <a:xfrm>
            <a:off x="4343400" y="1481138"/>
            <a:ext cx="3505200" cy="38957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https://docs.google.com/drawings/u/0/d/s0OJQ_59hpyETH7Y214giKQ/image?w=368&amp;h=409&amp;rev=238&amp;ac=1&amp;parent=19UvCuJhC00Bx8Wd60SqOFLBX3ZX-l00JpIWK6PVdCcQ">
            <a:extLst>
              <a:ext uri="{FF2B5EF4-FFF2-40B4-BE49-F238E27FC236}">
                <a16:creationId xmlns:a16="http://schemas.microsoft.com/office/drawing/2014/main" id="{DDCC5699-94F5-4803-8BE8-6DE805388FC5}"/>
              </a:ext>
            </a:extLst>
          </p:cNvPr>
          <p:cNvSpPr>
            <a:spLocks noChangeAspect="1" noChangeArrowheads="1"/>
          </p:cNvSpPr>
          <p:nvPr/>
        </p:nvSpPr>
        <p:spPr bwMode="auto">
          <a:xfrm>
            <a:off x="4495800" y="1633538"/>
            <a:ext cx="3505200" cy="38957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Picture 19" descr="A close up of a sign&#10;&#10;Description automatically generated">
            <a:extLst>
              <a:ext uri="{FF2B5EF4-FFF2-40B4-BE49-F238E27FC236}">
                <a16:creationId xmlns:a16="http://schemas.microsoft.com/office/drawing/2014/main" id="{742D71AD-63ED-4231-B5C9-A39CCE356D1D}"/>
              </a:ext>
            </a:extLst>
          </p:cNvPr>
          <p:cNvPicPr>
            <a:picLocks noChangeAspect="1"/>
          </p:cNvPicPr>
          <p:nvPr/>
        </p:nvPicPr>
        <p:blipFill>
          <a:blip r:embed="rId2"/>
          <a:stretch>
            <a:fillRect/>
          </a:stretch>
        </p:blipFill>
        <p:spPr>
          <a:xfrm>
            <a:off x="922845" y="723677"/>
            <a:ext cx="4325430" cy="5724294"/>
          </a:xfrm>
          <a:prstGeom prst="rect">
            <a:avLst/>
          </a:prstGeom>
        </p:spPr>
      </p:pic>
    </p:spTree>
    <p:extLst>
      <p:ext uri="{BB962C8B-B14F-4D97-AF65-F5344CB8AC3E}">
        <p14:creationId xmlns:p14="http://schemas.microsoft.com/office/powerpoint/2010/main" val="1610411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5E87F-B77B-4DA0-A01A-AB72D390B0FF}"/>
              </a:ext>
            </a:extLst>
          </p:cNvPr>
          <p:cNvSpPr>
            <a:spLocks noGrp="1"/>
          </p:cNvSpPr>
          <p:nvPr>
            <p:ph type="title"/>
          </p:nvPr>
        </p:nvSpPr>
        <p:spPr>
          <a:xfrm>
            <a:off x="537188" y="386978"/>
            <a:ext cx="10058400" cy="811508"/>
          </a:xfrm>
        </p:spPr>
        <p:txBody>
          <a:bodyPr>
            <a:normAutofit/>
          </a:bodyPr>
          <a:lstStyle/>
          <a:p>
            <a:r>
              <a:rPr lang="en-US" dirty="0"/>
              <a:t>GENERATING PREDICTIONS</a:t>
            </a:r>
          </a:p>
        </p:txBody>
      </p:sp>
      <p:sp>
        <p:nvSpPr>
          <p:cNvPr id="3" name="Content Placeholder 2">
            <a:extLst>
              <a:ext uri="{FF2B5EF4-FFF2-40B4-BE49-F238E27FC236}">
                <a16:creationId xmlns:a16="http://schemas.microsoft.com/office/drawing/2014/main" id="{E329B768-1E65-4A88-A760-079B2E4EF6D7}"/>
              </a:ext>
            </a:extLst>
          </p:cNvPr>
          <p:cNvSpPr>
            <a:spLocks noGrp="1"/>
          </p:cNvSpPr>
          <p:nvPr>
            <p:ph idx="1"/>
          </p:nvPr>
        </p:nvSpPr>
        <p:spPr>
          <a:xfrm>
            <a:off x="537188" y="1403604"/>
            <a:ext cx="10058400" cy="1872256"/>
          </a:xfrm>
        </p:spPr>
        <p:txBody>
          <a:bodyPr/>
          <a:lstStyle/>
          <a:p>
            <a:r>
              <a:rPr lang="en-US" dirty="0"/>
              <a:t>Caption is predicted word by  word </a:t>
            </a:r>
          </a:p>
          <a:p>
            <a:r>
              <a:rPr lang="en-US" dirty="0"/>
              <a:t>Image is fed along with the first word(startseq) to the RNN to predict the second word</a:t>
            </a:r>
          </a:p>
          <a:p>
            <a:r>
              <a:rPr lang="en-US" dirty="0"/>
              <a:t>Again, the same image along with first word + second word is fed to the RNN to predict the third word and so on until the last word(endseq) is encountered</a:t>
            </a:r>
          </a:p>
        </p:txBody>
      </p:sp>
      <p:sp>
        <p:nvSpPr>
          <p:cNvPr id="4" name="Rectangle: Rounded Corners 3">
            <a:extLst>
              <a:ext uri="{FF2B5EF4-FFF2-40B4-BE49-F238E27FC236}">
                <a16:creationId xmlns:a16="http://schemas.microsoft.com/office/drawing/2014/main" id="{A6DEDF15-476D-4E81-9870-96F8364EEC9D}"/>
              </a:ext>
            </a:extLst>
          </p:cNvPr>
          <p:cNvSpPr/>
          <p:nvPr/>
        </p:nvSpPr>
        <p:spPr>
          <a:xfrm>
            <a:off x="4012707" y="4128656"/>
            <a:ext cx="2379215" cy="110083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Neural Network</a:t>
            </a:r>
          </a:p>
          <a:p>
            <a:pPr algn="ctr"/>
            <a:r>
              <a:rPr lang="en-US" dirty="0">
                <a:solidFill>
                  <a:schemeClr val="tx1"/>
                </a:solidFill>
              </a:rPr>
              <a:t>model</a:t>
            </a:r>
          </a:p>
        </p:txBody>
      </p:sp>
      <p:pic>
        <p:nvPicPr>
          <p:cNvPr id="5" name="Picture 4">
            <a:extLst>
              <a:ext uri="{FF2B5EF4-FFF2-40B4-BE49-F238E27FC236}">
                <a16:creationId xmlns:a16="http://schemas.microsoft.com/office/drawing/2014/main" id="{C25D8C50-4C81-4B3F-B288-49FF3CAF8EC5}"/>
              </a:ext>
            </a:extLst>
          </p:cNvPr>
          <p:cNvPicPr/>
          <p:nvPr/>
        </p:nvPicPr>
        <p:blipFill>
          <a:blip r:embed="rId2"/>
          <a:stretch>
            <a:fillRect/>
          </a:stretch>
        </p:blipFill>
        <p:spPr>
          <a:xfrm>
            <a:off x="1688974" y="3517176"/>
            <a:ext cx="1540002" cy="1226199"/>
          </a:xfrm>
          <a:prstGeom prst="rect">
            <a:avLst/>
          </a:prstGeom>
        </p:spPr>
      </p:pic>
      <p:cxnSp>
        <p:nvCxnSpPr>
          <p:cNvPr id="7" name="Straight Arrow Connector 6">
            <a:extLst>
              <a:ext uri="{FF2B5EF4-FFF2-40B4-BE49-F238E27FC236}">
                <a16:creationId xmlns:a16="http://schemas.microsoft.com/office/drawing/2014/main" id="{FC3E2605-E226-4C33-8722-80F2770CDBE7}"/>
              </a:ext>
            </a:extLst>
          </p:cNvPr>
          <p:cNvCxnSpPr>
            <a:cxnSpLocks/>
            <a:stCxn id="5" idx="3"/>
            <a:endCxn id="4" idx="1"/>
          </p:cNvCxnSpPr>
          <p:nvPr/>
        </p:nvCxnSpPr>
        <p:spPr>
          <a:xfrm>
            <a:off x="3228976" y="4130276"/>
            <a:ext cx="783731" cy="548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B858E58-6993-4D92-A69A-BD80E3A854CF}"/>
              </a:ext>
            </a:extLst>
          </p:cNvPr>
          <p:cNvSpPr txBox="1"/>
          <p:nvPr/>
        </p:nvSpPr>
        <p:spPr>
          <a:xfrm>
            <a:off x="870012" y="5373150"/>
            <a:ext cx="2235925" cy="1200329"/>
          </a:xfrm>
          <a:prstGeom prst="rect">
            <a:avLst/>
          </a:prstGeom>
          <a:noFill/>
        </p:spPr>
        <p:txBody>
          <a:bodyPr wrap="square" rtlCol="0">
            <a:spAutoFit/>
          </a:bodyPr>
          <a:lstStyle/>
          <a:p>
            <a:r>
              <a:rPr lang="en-US" dirty="0"/>
              <a:t>(i=0)  startseq</a:t>
            </a:r>
          </a:p>
          <a:p>
            <a:r>
              <a:rPr lang="en-US" dirty="0"/>
              <a:t>(i=1)  startseq little</a:t>
            </a:r>
          </a:p>
          <a:p>
            <a:r>
              <a:rPr lang="en-US" dirty="0"/>
              <a:t>(i=2)  …..</a:t>
            </a:r>
          </a:p>
          <a:p>
            <a:pPr marL="400050" indent="-400050">
              <a:buAutoNum type="romanLcParenBoth"/>
            </a:pPr>
            <a:endParaRPr lang="en-US" dirty="0"/>
          </a:p>
        </p:txBody>
      </p:sp>
      <p:cxnSp>
        <p:nvCxnSpPr>
          <p:cNvPr id="12" name="Straight Arrow Connector 11">
            <a:extLst>
              <a:ext uri="{FF2B5EF4-FFF2-40B4-BE49-F238E27FC236}">
                <a16:creationId xmlns:a16="http://schemas.microsoft.com/office/drawing/2014/main" id="{0AA6671E-B71E-4B15-936A-2F3A1F16BF81}"/>
              </a:ext>
            </a:extLst>
          </p:cNvPr>
          <p:cNvCxnSpPr>
            <a:cxnSpLocks/>
          </p:cNvCxnSpPr>
          <p:nvPr/>
        </p:nvCxnSpPr>
        <p:spPr>
          <a:xfrm flipV="1">
            <a:off x="3036163" y="4743375"/>
            <a:ext cx="976544" cy="711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EF7EDA3-9704-4B11-9B07-AA399A022226}"/>
              </a:ext>
            </a:extLst>
          </p:cNvPr>
          <p:cNvCxnSpPr>
            <a:stCxn id="4" idx="3"/>
          </p:cNvCxnSpPr>
          <p:nvPr/>
        </p:nvCxnSpPr>
        <p:spPr>
          <a:xfrm flipV="1">
            <a:off x="6391922" y="4679071"/>
            <a:ext cx="9232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0B70153-A70D-4308-88D6-034CBE0AD918}"/>
              </a:ext>
            </a:extLst>
          </p:cNvPr>
          <p:cNvSpPr txBox="1"/>
          <p:nvPr/>
        </p:nvSpPr>
        <p:spPr>
          <a:xfrm>
            <a:off x="7315200" y="4500979"/>
            <a:ext cx="1642369" cy="923330"/>
          </a:xfrm>
          <a:prstGeom prst="rect">
            <a:avLst/>
          </a:prstGeom>
          <a:noFill/>
        </p:spPr>
        <p:txBody>
          <a:bodyPr wrap="square" rtlCol="0">
            <a:spAutoFit/>
          </a:bodyPr>
          <a:lstStyle/>
          <a:p>
            <a:r>
              <a:rPr lang="en-US" dirty="0"/>
              <a:t> (i=0) little</a:t>
            </a:r>
          </a:p>
          <a:p>
            <a:r>
              <a:rPr lang="en-US" dirty="0"/>
              <a:t> (i=1) boy</a:t>
            </a:r>
          </a:p>
          <a:p>
            <a:r>
              <a:rPr lang="en-US" dirty="0"/>
              <a:t> (i=2) ….</a:t>
            </a:r>
          </a:p>
        </p:txBody>
      </p:sp>
      <p:cxnSp>
        <p:nvCxnSpPr>
          <p:cNvPr id="36" name="Connector: Elbow 35">
            <a:extLst>
              <a:ext uri="{FF2B5EF4-FFF2-40B4-BE49-F238E27FC236}">
                <a16:creationId xmlns:a16="http://schemas.microsoft.com/office/drawing/2014/main" id="{CE0739A5-DB6A-4370-B938-4D88D3562170}"/>
              </a:ext>
            </a:extLst>
          </p:cNvPr>
          <p:cNvCxnSpPr>
            <a:cxnSpLocks/>
          </p:cNvCxnSpPr>
          <p:nvPr/>
        </p:nvCxnSpPr>
        <p:spPr>
          <a:xfrm rot="10800000" flipV="1">
            <a:off x="3036165" y="4685644"/>
            <a:ext cx="3888419" cy="768751"/>
          </a:xfrm>
          <a:prstGeom prst="bentConnector3">
            <a:avLst>
              <a:gd name="adj1" fmla="val 0"/>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69BCDB8-2AF6-4019-B95E-52EA17D13C38}"/>
              </a:ext>
            </a:extLst>
          </p:cNvPr>
          <p:cNvSpPr txBox="1"/>
          <p:nvPr/>
        </p:nvSpPr>
        <p:spPr>
          <a:xfrm>
            <a:off x="7180091" y="4034532"/>
            <a:ext cx="1540002" cy="369332"/>
          </a:xfrm>
          <a:prstGeom prst="rect">
            <a:avLst/>
          </a:prstGeom>
          <a:noFill/>
        </p:spPr>
        <p:txBody>
          <a:bodyPr wrap="square" rtlCol="0">
            <a:spAutoFit/>
          </a:bodyPr>
          <a:lstStyle/>
          <a:p>
            <a:r>
              <a:rPr lang="en-US" dirty="0"/>
              <a:t>Target Word</a:t>
            </a:r>
          </a:p>
        </p:txBody>
      </p:sp>
    </p:spTree>
    <p:extLst>
      <p:ext uri="{BB962C8B-B14F-4D97-AF65-F5344CB8AC3E}">
        <p14:creationId xmlns:p14="http://schemas.microsoft.com/office/powerpoint/2010/main" val="3339712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docProps/app.xml><?xml version="1.0" encoding="utf-8"?>
<Properties xmlns="http://schemas.openxmlformats.org/officeDocument/2006/extended-properties" xmlns:vt="http://schemas.openxmlformats.org/officeDocument/2006/docPropsVTypes">
  <TotalTime>6</TotalTime>
  <Words>733</Words>
  <Application>Microsoft Macintosh PowerPoint</Application>
  <PresentationFormat>Widescreen</PresentationFormat>
  <Paragraphs>109</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Georgia</vt:lpstr>
      <vt:lpstr>Rockwell Extra Bold</vt:lpstr>
      <vt:lpstr>Trebuchet MS</vt:lpstr>
      <vt:lpstr>Wingdings</vt:lpstr>
      <vt:lpstr>Wood Type</vt:lpstr>
      <vt:lpstr>IMAGE Caption Generation</vt:lpstr>
      <vt:lpstr>INTRODUCTION AND PROBLEM DESCRIPTION</vt:lpstr>
      <vt:lpstr>OBJECTIVE</vt:lpstr>
      <vt:lpstr>DATASET</vt:lpstr>
      <vt:lpstr>TEXT PRE-PROCESSING</vt:lpstr>
      <vt:lpstr>IMAGE FEATURE EXTRACTION</vt:lpstr>
      <vt:lpstr>SEQUENTIAL CAPTION INJECTION</vt:lpstr>
      <vt:lpstr>ARCHITECTURE</vt:lpstr>
      <vt:lpstr>GENERATING PREDICTIONS</vt:lpstr>
      <vt:lpstr>PERFORMANCE EVALUATION</vt:lpstr>
      <vt:lpstr>RESULTS(LSTM)</vt:lpstr>
      <vt:lpstr>RESULTS(RNN)</vt:lpstr>
      <vt:lpstr>RESULTS(GRU)</vt:lpstr>
      <vt:lpstr>RESULTS(Funny Captions :D)</vt:lpstr>
      <vt:lpstr>REFERENCES</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Caption Generation</dc:title>
  <dc:creator>Purvang Jayesh Thakkar</dc:creator>
  <cp:lastModifiedBy>Purvang Jayesh Thakkar</cp:lastModifiedBy>
  <cp:revision>4</cp:revision>
  <dcterms:created xsi:type="dcterms:W3CDTF">2020-12-06T19:46:29Z</dcterms:created>
  <dcterms:modified xsi:type="dcterms:W3CDTF">2020-12-10T15:47:03Z</dcterms:modified>
</cp:coreProperties>
</file>